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5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56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57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58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54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60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53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5.xml"/>
  <Override ContentType="application/vnd.openxmlformats-officedocument.presentationml.slide+xml" PartName="/ppt/slides/slide60.xml"/>
  <Override ContentType="application/vnd.openxmlformats-officedocument.presentationml.slide+xml" PartName="/ppt/slides/slide5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50.xml"/>
  <Override ContentType="application/vnd.openxmlformats-officedocument.presentationml.slide+xml" PartName="/ppt/slides/slide34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16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7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54.xml"/>
  <Override ContentType="application/vnd.openxmlformats-officedocument.presentationml.slide+xml" PartName="/ppt/slides/slide36.xml"/>
  <Override ContentType="application/vnd.openxmlformats-officedocument.presentationml.slide+xml" PartName="/ppt/slides/slide23.xml"/>
  <Override ContentType="application/vnd.openxmlformats-officedocument.presentationml.slide+xml" PartName="/ppt/slides/slide49.xml"/>
  <Override ContentType="application/vnd.openxmlformats-officedocument.presentationml.slide+xml" PartName="/ppt/slides/slide10.xml"/>
  <Override ContentType="application/vnd.openxmlformats-officedocument.presentationml.slide+xml" PartName="/ppt/slides/slide6.xml"/>
  <Override ContentType="application/vnd.openxmlformats-officedocument.presentationml.slide+xml" PartName="/ppt/slides/slide53.xml"/>
  <Override ContentType="application/vnd.openxmlformats-officedocument.presentationml.slide+xml" PartName="/ppt/slides/slide40.xml"/>
  <Override ContentType="application/vnd.openxmlformats-officedocument.presentationml.slide+xml" PartName="/ppt/slides/slide4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9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6.xml"/>
  <Override ContentType="application/vnd.openxmlformats-officedocument.presentationml.slide+xml" PartName="/ppt/slides/slide12.xml"/>
  <Override ContentType="application/vnd.openxmlformats-officedocument.presentationml.slide+xml" PartName="/ppt/slides/slide4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8.xml"/>
  <Override ContentType="application/vnd.openxmlformats-officedocument.presentationml.slide+xml" PartName="/ppt/slides/slide55.xml"/>
  <Override ContentType="application/vnd.openxmlformats-officedocument.presentationml.slide+xml" PartName="/ppt/slides/slide29.xml"/>
  <Override ContentType="application/vnd.openxmlformats-officedocument.presentationml.slide+xml" PartName="/ppt/slides/slide59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58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7.xml"/>
  <Override ContentType="application/vnd.openxmlformats-officedocument.presentationml.slide+xml" PartName="/ppt/slides/slide5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  <p:sldId id="301" r:id="rId51"/>
    <p:sldId id="302" r:id="rId52"/>
    <p:sldId id="303" r:id="rId53"/>
    <p:sldId id="304" r:id="rId54"/>
    <p:sldId id="305" r:id="rId55"/>
    <p:sldId id="306" r:id="rId56"/>
    <p:sldId id="307" r:id="rId57"/>
    <p:sldId id="308" r:id="rId58"/>
    <p:sldId id="309" r:id="rId59"/>
    <p:sldId id="310" r:id="rId60"/>
    <p:sldId id="311" r:id="rId61"/>
    <p:sldId id="312" r:id="rId62"/>
    <p:sldId id="313" r:id="rId63"/>
    <p:sldId id="314" r:id="rId64"/>
    <p:sldId id="315" r:id="rId65"/>
  </p:sldIdLst>
  <p:sldSz cy="5143500" cx="9144000"/>
  <p:notesSz cx="6858000" cy="9144000"/>
  <p:embeddedFontLst>
    <p:embeddedFont>
      <p:font typeface="Roboto"/>
      <p:regular r:id="rId66"/>
      <p:bold r:id="rId67"/>
      <p:italic r:id="rId68"/>
      <p:boldItalic r:id="rId69"/>
    </p:embeddedFont>
    <p:embeddedFont>
      <p:font typeface="Montserrat"/>
      <p:regular r:id="rId70"/>
      <p:bold r:id="rId71"/>
      <p:italic r:id="rId72"/>
      <p:boldItalic r:id="rId73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5.xml"/><Relationship Id="rId42" Type="http://schemas.openxmlformats.org/officeDocument/2006/relationships/slide" Target="slides/slide37.xml"/><Relationship Id="rId41" Type="http://schemas.openxmlformats.org/officeDocument/2006/relationships/slide" Target="slides/slide36.xml"/><Relationship Id="rId44" Type="http://schemas.openxmlformats.org/officeDocument/2006/relationships/slide" Target="slides/slide39.xml"/><Relationship Id="rId43" Type="http://schemas.openxmlformats.org/officeDocument/2006/relationships/slide" Target="slides/slide38.xml"/><Relationship Id="rId46" Type="http://schemas.openxmlformats.org/officeDocument/2006/relationships/slide" Target="slides/slide41.xml"/><Relationship Id="rId45" Type="http://schemas.openxmlformats.org/officeDocument/2006/relationships/slide" Target="slides/slide40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48" Type="http://schemas.openxmlformats.org/officeDocument/2006/relationships/slide" Target="slides/slide43.xml"/><Relationship Id="rId47" Type="http://schemas.openxmlformats.org/officeDocument/2006/relationships/slide" Target="slides/slide42.xml"/><Relationship Id="rId49" Type="http://schemas.openxmlformats.org/officeDocument/2006/relationships/slide" Target="slides/slide44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73" Type="http://schemas.openxmlformats.org/officeDocument/2006/relationships/font" Target="fonts/Montserrat-boldItalic.fntdata"/><Relationship Id="rId72" Type="http://schemas.openxmlformats.org/officeDocument/2006/relationships/font" Target="fonts/Montserrat-italic.fntdata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33" Type="http://schemas.openxmlformats.org/officeDocument/2006/relationships/slide" Target="slides/slide28.xml"/><Relationship Id="rId32" Type="http://schemas.openxmlformats.org/officeDocument/2006/relationships/slide" Target="slides/slide27.xml"/><Relationship Id="rId35" Type="http://schemas.openxmlformats.org/officeDocument/2006/relationships/slide" Target="slides/slide30.xml"/><Relationship Id="rId34" Type="http://schemas.openxmlformats.org/officeDocument/2006/relationships/slide" Target="slides/slide29.xml"/><Relationship Id="rId71" Type="http://schemas.openxmlformats.org/officeDocument/2006/relationships/font" Target="fonts/Montserrat-bold.fntdata"/><Relationship Id="rId70" Type="http://schemas.openxmlformats.org/officeDocument/2006/relationships/font" Target="fonts/Montserrat-regular.fntdata"/><Relationship Id="rId37" Type="http://schemas.openxmlformats.org/officeDocument/2006/relationships/slide" Target="slides/slide32.xml"/><Relationship Id="rId36" Type="http://schemas.openxmlformats.org/officeDocument/2006/relationships/slide" Target="slides/slide31.xml"/><Relationship Id="rId39" Type="http://schemas.openxmlformats.org/officeDocument/2006/relationships/slide" Target="slides/slide34.xml"/><Relationship Id="rId38" Type="http://schemas.openxmlformats.org/officeDocument/2006/relationships/slide" Target="slides/slide33.xml"/><Relationship Id="rId62" Type="http://schemas.openxmlformats.org/officeDocument/2006/relationships/slide" Target="slides/slide57.xml"/><Relationship Id="rId61" Type="http://schemas.openxmlformats.org/officeDocument/2006/relationships/slide" Target="slides/slide56.xml"/><Relationship Id="rId20" Type="http://schemas.openxmlformats.org/officeDocument/2006/relationships/slide" Target="slides/slide15.xml"/><Relationship Id="rId64" Type="http://schemas.openxmlformats.org/officeDocument/2006/relationships/slide" Target="slides/slide59.xml"/><Relationship Id="rId63" Type="http://schemas.openxmlformats.org/officeDocument/2006/relationships/slide" Target="slides/slide58.xml"/><Relationship Id="rId22" Type="http://schemas.openxmlformats.org/officeDocument/2006/relationships/slide" Target="slides/slide17.xml"/><Relationship Id="rId66" Type="http://schemas.openxmlformats.org/officeDocument/2006/relationships/font" Target="fonts/Roboto-regular.fntdata"/><Relationship Id="rId21" Type="http://schemas.openxmlformats.org/officeDocument/2006/relationships/slide" Target="slides/slide16.xml"/><Relationship Id="rId65" Type="http://schemas.openxmlformats.org/officeDocument/2006/relationships/slide" Target="slides/slide60.xml"/><Relationship Id="rId24" Type="http://schemas.openxmlformats.org/officeDocument/2006/relationships/slide" Target="slides/slide19.xml"/><Relationship Id="rId68" Type="http://schemas.openxmlformats.org/officeDocument/2006/relationships/font" Target="fonts/Roboto-italic.fntdata"/><Relationship Id="rId23" Type="http://schemas.openxmlformats.org/officeDocument/2006/relationships/slide" Target="slides/slide18.xml"/><Relationship Id="rId67" Type="http://schemas.openxmlformats.org/officeDocument/2006/relationships/font" Target="fonts/Roboto-bold.fntdata"/><Relationship Id="rId60" Type="http://schemas.openxmlformats.org/officeDocument/2006/relationships/slide" Target="slides/slide55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69" Type="http://schemas.openxmlformats.org/officeDocument/2006/relationships/font" Target="fonts/Roboto-boldItalic.fntdata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9" Type="http://schemas.openxmlformats.org/officeDocument/2006/relationships/slide" Target="slides/slide24.xml"/><Relationship Id="rId51" Type="http://schemas.openxmlformats.org/officeDocument/2006/relationships/slide" Target="slides/slide46.xml"/><Relationship Id="rId50" Type="http://schemas.openxmlformats.org/officeDocument/2006/relationships/slide" Target="slides/slide45.xml"/><Relationship Id="rId53" Type="http://schemas.openxmlformats.org/officeDocument/2006/relationships/slide" Target="slides/slide48.xml"/><Relationship Id="rId52" Type="http://schemas.openxmlformats.org/officeDocument/2006/relationships/slide" Target="slides/slide47.xml"/><Relationship Id="rId11" Type="http://schemas.openxmlformats.org/officeDocument/2006/relationships/slide" Target="slides/slide6.xml"/><Relationship Id="rId55" Type="http://schemas.openxmlformats.org/officeDocument/2006/relationships/slide" Target="slides/slide50.xml"/><Relationship Id="rId10" Type="http://schemas.openxmlformats.org/officeDocument/2006/relationships/slide" Target="slides/slide5.xml"/><Relationship Id="rId54" Type="http://schemas.openxmlformats.org/officeDocument/2006/relationships/slide" Target="slides/slide49.xml"/><Relationship Id="rId13" Type="http://schemas.openxmlformats.org/officeDocument/2006/relationships/slide" Target="slides/slide8.xml"/><Relationship Id="rId57" Type="http://schemas.openxmlformats.org/officeDocument/2006/relationships/slide" Target="slides/slide52.xml"/><Relationship Id="rId12" Type="http://schemas.openxmlformats.org/officeDocument/2006/relationships/slide" Target="slides/slide7.xml"/><Relationship Id="rId56" Type="http://schemas.openxmlformats.org/officeDocument/2006/relationships/slide" Target="slides/slide51.xml"/><Relationship Id="rId15" Type="http://schemas.openxmlformats.org/officeDocument/2006/relationships/slide" Target="slides/slide10.xml"/><Relationship Id="rId59" Type="http://schemas.openxmlformats.org/officeDocument/2006/relationships/slide" Target="slides/slide54.xml"/><Relationship Id="rId14" Type="http://schemas.openxmlformats.org/officeDocument/2006/relationships/slide" Target="slides/slide9.xml"/><Relationship Id="rId58" Type="http://schemas.openxmlformats.org/officeDocument/2006/relationships/slide" Target="slides/slide53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15ec9f67304_0_6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" name="Google Shape;118;g15ec9f67304_0_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15ec9f67304_0_7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" name="Google Shape;125;g15ec9f67304_0_7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15ec9f67304_0_8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g15ec9f67304_0_8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15ec9f67304_0_10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Google Shape;143;g15ec9f67304_0_10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16123244c45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" name="Google Shape;149;g16123244c45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15ec9f67304_0_9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" name="Google Shape;154;g15ec9f67304_0_9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161bfb8c2d2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" name="Google Shape;161;g161bfb8c2d2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15ec9f67304_0_10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" name="Google Shape;165;g15ec9f67304_0_10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g15ec9f67304_0_1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" name="Google Shape;173;g15ec9f67304_0_1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15ec9f67304_0_1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" name="Google Shape;183;g15ec9f67304_0_1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g15ec9f67304_0_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" name="Google Shape;61;g15ec9f67304_0_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g16123244c45_0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0" name="Google Shape;190;g16123244c45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15ec9f67304_0_1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" name="Google Shape;198;g15ec9f67304_0_1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g15ec9f67304_0_14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" name="Google Shape;206;g15ec9f67304_0_1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g15ec9f67304_0_16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3" name="Google Shape;213;g15ec9f67304_0_1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g15ec9f67304_0_17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3" name="Google Shape;223;g15ec9f67304_0_17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g15ec9f67304_0_1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9" name="Google Shape;229;g15ec9f67304_0_1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g161bfb8c2d2_0_4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6" name="Google Shape;236;g161bfb8c2d2_0_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g15ec9f67304_0_20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0" name="Google Shape;240;g15ec9f67304_0_20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g161bfb8c2d2_0_9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7" name="Google Shape;247;g161bfb8c2d2_0_9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g15ec9f67304_0_2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5" name="Google Shape;255;g15ec9f67304_0_2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15ec9f67304_0_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15ec9f67304_0_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g15ec9f67304_0_2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0" name="Google Shape;260;g15ec9f67304_0_2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g15ec9f67304_0_2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8" name="Google Shape;268;g15ec9f67304_0_2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g15ec9f67304_0_2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1" name="Google Shape;281;g15ec9f67304_0_2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6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g15ec9f67304_0_25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8" name="Google Shape;288;g15ec9f67304_0_2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2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g15ec9f67304_0_26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4" name="Google Shape;294;g15ec9f67304_0_2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0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g161bfb8c2d2_0_10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2" name="Google Shape;302;g161bfb8c2d2_0_10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4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g161bfb8c2d2_0_10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6" name="Google Shape;306;g161bfb8c2d2_0_10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2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g15ec9f67304_0_26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4" name="Google Shape;314;g15ec9f67304_0_2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3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g15ec9f67304_0_27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5" name="Google Shape;325;g15ec9f67304_0_27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3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g15ec9f67304_0_30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5" name="Google Shape;335;g15ec9f67304_0_30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15ec9f67304_0_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Google Shape;79;g15ec9f67304_0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5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g15ec9f67304_0_28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7" name="Google Shape;347;g15ec9f67304_0_28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5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g15ec9f67304_0_3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7" name="Google Shape;357;g15ec9f67304_0_3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6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g15ec9f67304_0_34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8" name="Google Shape;368;g15ec9f67304_0_3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5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g15ec9f67304_0_3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7" name="Google Shape;377;g15ec9f67304_0_3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5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g15ec9f67304_0_36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7" name="Google Shape;387;g15ec9f67304_0_3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3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g15ec9f67304_0_3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5" name="Google Shape;395;g15ec9f67304_0_3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9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g15ec9f67304_0_3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1" name="Google Shape;401;g15ec9f67304_0_3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7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g161bfb8c2d2_0_1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9" name="Google Shape;409;g161bfb8c2d2_0_1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g161bfb8c2d2_0_1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3" name="Google Shape;413;g161bfb8c2d2_0_1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0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g161bfb8c2d2_0_15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2" name="Google Shape;422;g161bfb8c2d2_0_1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15ec9f67304_0_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" name="Google Shape;86;g15ec9f67304_0_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0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Google Shape;431;g161bfb8c2d2_0_16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2" name="Google Shape;432;g161bfb8c2d2_0_1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g161bfb8c2d2_0_17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3" name="Google Shape;443;g161bfb8c2d2_0_1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0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g161bfb8c2d2_0_18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2" name="Google Shape;452;g161bfb8c2d2_0_18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g161bfb8c2d2_0_20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3" name="Google Shape;463;g161bfb8c2d2_0_20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9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Google Shape;470;g161bfb8c2d2_0_2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1" name="Google Shape;471;g161bfb8c2d2_0_2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4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Google Shape;475;g161bfb8c2d2_0_2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6" name="Google Shape;476;g161bfb8c2d2_0_2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2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Google Shape;483;g161bfb8c2d2_0_2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4" name="Google Shape;484;g161bfb8c2d2_0_2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0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g161bfb8c2d2_0_2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2" name="Google Shape;492;g161bfb8c2d2_0_2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8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Google Shape;499;g161bfb8c2d2_0_24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0" name="Google Shape;500;g161bfb8c2d2_0_2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5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Google Shape;506;g15ec9f67304_0_2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7" name="Google Shape;507;g15ec9f67304_0_2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161bfb8c2d2_0_14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Google Shape;92;g161bfb8c2d2_0_1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2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Google Shape;513;g161bfb8c2d2_0_2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4" name="Google Shape;514;g161bfb8c2d2_0_2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15ec9f67304_0_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" name="Google Shape;98;g15ec9f67304_0_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15ec9f67304_0_5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" name="Google Shape;107;g15ec9f67304_0_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15ec9f67304_0_6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" name="Google Shape;114;g15ec9f67304_0_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5.png"/><Relationship Id="rId5" Type="http://schemas.openxmlformats.org/officeDocument/2006/relationships/image" Target="../media/image2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0.png"/><Relationship Id="rId4" Type="http://schemas.openxmlformats.org/officeDocument/2006/relationships/hyperlink" Target="https://github.com/RWorkflow-Workshops/WSDS-StLouis" TargetMode="Externa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0.png"/><Relationship Id="rId4" Type="http://schemas.openxmlformats.org/officeDocument/2006/relationships/hyperlink" Target="https://github.com/RWorkflow-Workshops/WSDS-StLouis" TargetMode="Externa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3.png"/><Relationship Id="rId4" Type="http://schemas.openxmlformats.org/officeDocument/2006/relationships/hyperlink" Target="https://github.com/orgs/RWorkflow-Workshops/projects/6/views/1" TargetMode="External"/><Relationship Id="rId5" Type="http://schemas.openxmlformats.org/officeDocument/2006/relationships/image" Target="../media/image14.png"/><Relationship Id="rId6" Type="http://schemas.openxmlformats.org/officeDocument/2006/relationships/image" Target="../media/image15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hyperlink" Target="https://youtu.be/8D72GBVBVe4" TargetMode="External"/><Relationship Id="rId4" Type="http://schemas.openxmlformats.org/officeDocument/2006/relationships/hyperlink" Target="https://youtu.be/frJoBaQqWmI" TargetMode="External"/><Relationship Id="rId5" Type="http://schemas.openxmlformats.org/officeDocument/2006/relationships/image" Target="../media/image4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0.png"/><Relationship Id="rId4" Type="http://schemas.openxmlformats.org/officeDocument/2006/relationships/hyperlink" Target="https://github.com/RWorkflow-Workshops/WSDS-StLouis" TargetMode="Externa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hyperlink" Target="https://github.com/RWorkflow-Workshops/WSDS-StLouis/tree/main/sandbox" TargetMode="External"/><Relationship Id="rId4" Type="http://schemas.openxmlformats.org/officeDocument/2006/relationships/image" Target="../media/image28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34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9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9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38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36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30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Relationship Id="rId3" Type="http://schemas.openxmlformats.org/officeDocument/2006/relationships/hyperlink" Target="https://youtu.be/Ly4hdNSBKkA" TargetMode="External"/><Relationship Id="rId4" Type="http://schemas.openxmlformats.org/officeDocument/2006/relationships/hyperlink" Target="https://www.markdownguide.org/cheat-sheet/" TargetMode="External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24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8.xml"/><Relationship Id="rId3" Type="http://schemas.openxmlformats.org/officeDocument/2006/relationships/hyperlink" Target="https://github.com/RWorkflow-Workshops/WSDS-StLouis" TargetMode="External"/><Relationship Id="rId4" Type="http://schemas.openxmlformats.org/officeDocument/2006/relationships/image" Target="../media/image10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9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6.png"/><Relationship Id="rId4" Type="http://schemas.openxmlformats.org/officeDocument/2006/relationships/image" Target="../media/image6.png"/><Relationship Id="rId5" Type="http://schemas.openxmlformats.org/officeDocument/2006/relationships/hyperlink" Target="https://nmfs-openscapes.github.io/" TargetMode="External"/><Relationship Id="rId6" Type="http://schemas.openxmlformats.org/officeDocument/2006/relationships/image" Target="../media/image2.png"/><Relationship Id="rId7" Type="http://schemas.openxmlformats.org/officeDocument/2006/relationships/hyperlink" Target="https://github.com/EmilyMarkowitz-NOAA" TargetMode="External"/><Relationship Id="rId8" Type="http://schemas.openxmlformats.org/officeDocument/2006/relationships/hyperlink" Target="https://github.com/eeholmes" TargetMode="External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0.xml"/><Relationship Id="rId3" Type="http://schemas.openxmlformats.org/officeDocument/2006/relationships/hyperlink" Target="https://github.com/RWorkflow-Workshops/WSDS-StLouis" TargetMode="External"/><Relationship Id="rId4" Type="http://schemas.openxmlformats.org/officeDocument/2006/relationships/image" Target="../media/image10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1.xml"/><Relationship Id="rId3" Type="http://schemas.openxmlformats.org/officeDocument/2006/relationships/hyperlink" Target="https://github.com/RWorkflow-Workshops/WSDS-StLouis" TargetMode="External"/><Relationship Id="rId4" Type="http://schemas.openxmlformats.org/officeDocument/2006/relationships/image" Target="../media/image17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22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3.xml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4.xml"/><Relationship Id="rId3" Type="http://schemas.openxmlformats.org/officeDocument/2006/relationships/hyperlink" Target="https://youtu.be/Wt59IDTnpHU" TargetMode="External"/><Relationship Id="rId4" Type="http://schemas.openxmlformats.org/officeDocument/2006/relationships/image" Target="../media/image18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5.xml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19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10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31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26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8.pn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44.png"/><Relationship Id="rId4" Type="http://schemas.openxmlformats.org/officeDocument/2006/relationships/image" Target="../media/image45.pn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21.png"/><Relationship Id="rId4" Type="http://schemas.openxmlformats.org/officeDocument/2006/relationships/image" Target="../media/image32.pn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37.pn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23.pn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20.pn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5.xml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19.png"/><Relationship Id="rId4" Type="http://schemas.openxmlformats.org/officeDocument/2006/relationships/hyperlink" Target="https://youtu.be/wmzjzuWhzq0" TargetMode="External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7.xml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42.png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41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27.png"/><Relationship Id="rId4" Type="http://schemas.openxmlformats.org/officeDocument/2006/relationships/hyperlink" Target="https://youtu.be/OkDkmMLdBD4" TargetMode="External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25.png"/></Relationships>
</file>

<file path=ppt/slides/_rels/slide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43.png"/><Relationship Id="rId4" Type="http://schemas.openxmlformats.org/officeDocument/2006/relationships/image" Target="../media/image45.png"/></Relationships>
</file>

<file path=ppt/slides/_rels/slide5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3.xml"/><Relationship Id="rId3" Type="http://schemas.openxmlformats.org/officeDocument/2006/relationships/image" Target="../media/image42.png"/></Relationships>
</file>

<file path=ppt/slides/_rels/slide5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4.xml"/></Relationships>
</file>

<file path=ppt/slides/_rels/slide5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5.xml"/><Relationship Id="rId3" Type="http://schemas.openxmlformats.org/officeDocument/2006/relationships/image" Target="../media/image10.png"/></Relationships>
</file>

<file path=ppt/slides/_rels/slide5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6.xml"/><Relationship Id="rId3" Type="http://schemas.openxmlformats.org/officeDocument/2006/relationships/image" Target="../media/image39.png"/></Relationships>
</file>

<file path=ppt/slides/_rels/slide5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7.xml"/><Relationship Id="rId3" Type="http://schemas.openxmlformats.org/officeDocument/2006/relationships/image" Target="../media/image33.png"/></Relationships>
</file>

<file path=ppt/slides/_rels/slide5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8.xml"/><Relationship Id="rId3" Type="http://schemas.openxmlformats.org/officeDocument/2006/relationships/image" Target="../media/image35.png"/></Relationships>
</file>

<file path=ppt/slides/_rels/slide5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9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4.png"/></Relationships>
</file>

<file path=ppt/slides/_rels/slide6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0.xml"/><Relationship Id="rId3" Type="http://schemas.openxmlformats.org/officeDocument/2006/relationships/hyperlink" Target="https://rverse-tutorials.github.io/RWorkflow-NWFSC-2022/" TargetMode="External"/><Relationship Id="rId4" Type="http://schemas.openxmlformats.org/officeDocument/2006/relationships/hyperlink" Target="https://www.youtube.com/watch?v=anrZwE3pIwQ" TargetMode="External"/><Relationship Id="rId5" Type="http://schemas.openxmlformats.org/officeDocument/2006/relationships/hyperlink" Target="https://www.youtube.com/watch?v=dDRDma-5_ww" TargetMode="External"/><Relationship Id="rId6" Type="http://schemas.openxmlformats.org/officeDocument/2006/relationships/image" Target="../media/image40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7.png"/><Relationship Id="rId4" Type="http://schemas.openxmlformats.org/officeDocument/2006/relationships/image" Target="../media/image3.png"/><Relationship Id="rId5" Type="http://schemas.openxmlformats.org/officeDocument/2006/relationships/image" Target="../media/image11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2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>
            <p:ph type="ctrTitle"/>
          </p:nvPr>
        </p:nvSpPr>
        <p:spPr>
          <a:xfrm>
            <a:off x="1154250" y="1816225"/>
            <a:ext cx="6835500" cy="1017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40000"/>
              </a:lnSpc>
              <a:spcBef>
                <a:spcPts val="1800"/>
              </a:spcBef>
              <a:spcAft>
                <a:spcPts val="400"/>
              </a:spcAft>
              <a:buSzPts val="990"/>
              <a:buNone/>
            </a:pPr>
            <a:r>
              <a:rPr lang="en" sz="3115">
                <a:solidFill>
                  <a:srgbClr val="0B323F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Git-ting It Together: Learn to Use Git and GitHub for Your Projects</a:t>
            </a:r>
            <a:endParaRPr sz="6220"/>
          </a:p>
        </p:txBody>
      </p:sp>
      <p:sp>
        <p:nvSpPr>
          <p:cNvPr id="55" name="Google Shape;55;p13"/>
          <p:cNvSpPr txBox="1"/>
          <p:nvPr>
            <p:ph idx="1" type="subTitle"/>
          </p:nvPr>
        </p:nvSpPr>
        <p:spPr>
          <a:xfrm>
            <a:off x="311700" y="3145688"/>
            <a:ext cx="8520600" cy="606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Eli Holmes and Em Markowitz</a:t>
            </a:r>
            <a:endParaRPr/>
          </a:p>
        </p:txBody>
      </p:sp>
      <p:pic>
        <p:nvPicPr>
          <p:cNvPr id="56" name="Google Shape;56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09061" y="4125731"/>
            <a:ext cx="3634940" cy="1017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57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4063250"/>
            <a:ext cx="2700625" cy="1080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Google Shape;58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506352" y="227175"/>
            <a:ext cx="1536800" cy="1277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solidFill>
            <a:srgbClr val="C9DAF8"/>
          </a:solidFill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Intro to GitHub in the browser</a:t>
            </a:r>
            <a:endParaRPr/>
          </a:p>
        </p:txBody>
      </p:sp>
      <p:pic>
        <p:nvPicPr>
          <p:cNvPr id="121" name="Google Shape;121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96451" y="1781448"/>
            <a:ext cx="7456399" cy="3054650"/>
          </a:xfrm>
          <a:prstGeom prst="rect">
            <a:avLst/>
          </a:prstGeom>
          <a:noFill/>
          <a:ln>
            <a:noFill/>
          </a:ln>
        </p:spPr>
      </p:pic>
      <p:sp>
        <p:nvSpPr>
          <p:cNvPr id="122" name="Google Shape;122;p22"/>
          <p:cNvSpPr txBox="1"/>
          <p:nvPr/>
        </p:nvSpPr>
        <p:spPr>
          <a:xfrm>
            <a:off x="311700" y="1086975"/>
            <a:ext cx="80346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4"/>
              </a:rPr>
              <a:t>https://github.com/RWorkflow-Workshops/WSDS-StLouis</a:t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2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solidFill>
            <a:srgbClr val="CFE2F3"/>
          </a:solidFill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Intro to GitHub in the browser</a:t>
            </a:r>
            <a:endParaRPr/>
          </a:p>
        </p:txBody>
      </p:sp>
      <p:pic>
        <p:nvPicPr>
          <p:cNvPr id="128" name="Google Shape;128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96451" y="1781448"/>
            <a:ext cx="7456399" cy="3054650"/>
          </a:xfrm>
          <a:prstGeom prst="rect">
            <a:avLst/>
          </a:prstGeom>
          <a:noFill/>
          <a:ln>
            <a:noFill/>
          </a:ln>
        </p:spPr>
      </p:pic>
      <p:sp>
        <p:nvSpPr>
          <p:cNvPr id="129" name="Google Shape;129;p23"/>
          <p:cNvSpPr txBox="1"/>
          <p:nvPr/>
        </p:nvSpPr>
        <p:spPr>
          <a:xfrm>
            <a:off x="311700" y="1086975"/>
            <a:ext cx="80346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4"/>
              </a:rPr>
              <a:t>https://github.com/RWorkflow-Workshops/WSDS-StLouis</a:t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solidFill>
            <a:srgbClr val="CFE2F3"/>
          </a:solidFill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Intro to GitHub Project Boards</a:t>
            </a:r>
            <a:endParaRPr/>
          </a:p>
        </p:txBody>
      </p:sp>
      <p:pic>
        <p:nvPicPr>
          <p:cNvPr id="135" name="Google Shape;135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2200" y="1397525"/>
            <a:ext cx="6392003" cy="3579899"/>
          </a:xfrm>
          <a:prstGeom prst="rect">
            <a:avLst/>
          </a:prstGeom>
          <a:noFill/>
          <a:ln>
            <a:noFill/>
          </a:ln>
        </p:spPr>
      </p:pic>
      <p:sp>
        <p:nvSpPr>
          <p:cNvPr id="136" name="Google Shape;136;p24"/>
          <p:cNvSpPr txBox="1"/>
          <p:nvPr/>
        </p:nvSpPr>
        <p:spPr>
          <a:xfrm>
            <a:off x="392200" y="952500"/>
            <a:ext cx="5412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4"/>
              </a:rPr>
              <a:t>https://github.com/orgs/RWorkflow-Workshops/projects/6/views/1</a:t>
            </a:r>
            <a:endParaRPr/>
          </a:p>
        </p:txBody>
      </p:sp>
      <p:pic>
        <p:nvPicPr>
          <p:cNvPr id="137" name="Google Shape;137;p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873450" y="1352700"/>
            <a:ext cx="2115350" cy="1555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2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936450" y="3166350"/>
            <a:ext cx="1843850" cy="1466825"/>
          </a:xfrm>
          <a:prstGeom prst="rect">
            <a:avLst/>
          </a:prstGeom>
          <a:noFill/>
          <a:ln>
            <a:noFill/>
          </a:ln>
        </p:spPr>
      </p:pic>
      <p:sp>
        <p:nvSpPr>
          <p:cNvPr id="139" name="Google Shape;139;p24"/>
          <p:cNvSpPr txBox="1"/>
          <p:nvPr/>
        </p:nvSpPr>
        <p:spPr>
          <a:xfrm>
            <a:off x="7188475" y="952500"/>
            <a:ext cx="1485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IDEA CARD</a:t>
            </a:r>
            <a:endParaRPr/>
          </a:p>
        </p:txBody>
      </p:sp>
      <p:sp>
        <p:nvSpPr>
          <p:cNvPr id="140" name="Google Shape;140;p24"/>
          <p:cNvSpPr txBox="1"/>
          <p:nvPr/>
        </p:nvSpPr>
        <p:spPr>
          <a:xfrm>
            <a:off x="7188475" y="2766150"/>
            <a:ext cx="1485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TASK CARD</a:t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2CC"/>
        </a:solidFill>
      </p:bgPr>
    </p:bg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25"/>
          <p:cNvSpPr txBox="1"/>
          <p:nvPr>
            <p:ph type="title"/>
          </p:nvPr>
        </p:nvSpPr>
        <p:spPr>
          <a:xfrm>
            <a:off x="3226200" y="1474225"/>
            <a:ext cx="2691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Eli and Em demo</a:t>
            </a:r>
            <a:endParaRPr/>
          </a:p>
        </p:txBody>
      </p:sp>
      <p:sp>
        <p:nvSpPr>
          <p:cNvPr id="146" name="Google Shape;146;p25"/>
          <p:cNvSpPr txBox="1"/>
          <p:nvPr>
            <p:ph type="title"/>
          </p:nvPr>
        </p:nvSpPr>
        <p:spPr>
          <a:xfrm>
            <a:off x="1298675" y="2123150"/>
            <a:ext cx="70164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-388620" lvl="0" marL="457200" rtl="0" algn="l">
              <a:spcBef>
                <a:spcPts val="0"/>
              </a:spcBef>
              <a:spcAft>
                <a:spcPts val="0"/>
              </a:spcAft>
              <a:buSzPct val="100000"/>
              <a:buAutoNum type="arabicPeriod"/>
            </a:pPr>
            <a:r>
              <a:rPr lang="en"/>
              <a:t>Open their team project board</a:t>
            </a:r>
            <a:endParaRPr/>
          </a:p>
          <a:p>
            <a:pPr indent="-388620" lvl="0" marL="457200" rtl="0" algn="l">
              <a:spcBef>
                <a:spcPts val="0"/>
              </a:spcBef>
              <a:spcAft>
                <a:spcPts val="0"/>
              </a:spcAft>
              <a:buSzPct val="100000"/>
              <a:buAutoNum type="arabicPeriod"/>
            </a:pPr>
            <a:r>
              <a:rPr lang="en"/>
              <a:t>Add some notes/ideas to the idea column</a:t>
            </a:r>
            <a:endParaRPr/>
          </a:p>
          <a:p>
            <a:pPr indent="-388620" lvl="0" marL="457200" rtl="0" algn="l">
              <a:spcBef>
                <a:spcPts val="0"/>
              </a:spcBef>
              <a:spcAft>
                <a:spcPts val="0"/>
              </a:spcAft>
              <a:buSzPct val="100000"/>
              <a:buAutoNum type="arabicPeriod"/>
            </a:pPr>
            <a:r>
              <a:rPr lang="en"/>
              <a:t>Make 2-3 task cards in the task column</a:t>
            </a:r>
            <a:endParaRPr/>
          </a:p>
          <a:p>
            <a:pPr indent="-388620" lvl="0" marL="457200" rtl="0" algn="l">
              <a:spcBef>
                <a:spcPts val="0"/>
              </a:spcBef>
              <a:spcAft>
                <a:spcPts val="0"/>
              </a:spcAft>
              <a:buSzPct val="100000"/>
              <a:buAutoNum type="arabicPeriod"/>
            </a:pPr>
            <a:r>
              <a:rPr lang="en"/>
              <a:t>Task cards need ‘Definition of done’</a:t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2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Teams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Table 1: Music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Table 2: Public Art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Table 3: History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Table 4: Sports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Table 5: Parks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Table 6: Restaurants</a:t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2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solidFill>
            <a:srgbClr val="B6D7A8"/>
          </a:solidFill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Team work 30 min: Project boards</a:t>
            </a:r>
            <a:endParaRPr/>
          </a:p>
        </p:txBody>
      </p:sp>
      <p:sp>
        <p:nvSpPr>
          <p:cNvPr id="157" name="Google Shape;157;p27"/>
          <p:cNvSpPr txBox="1"/>
          <p:nvPr>
            <p:ph idx="1" type="body"/>
          </p:nvPr>
        </p:nvSpPr>
        <p:spPr>
          <a:xfrm>
            <a:off x="311700" y="1017725"/>
            <a:ext cx="8227200" cy="355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</a:rPr>
              <a:t>Add some idea cards (3-4) to your GitHub Project Board</a:t>
            </a:r>
            <a:endParaRPr sz="2000">
              <a:solidFill>
                <a:schemeClr val="dk1"/>
              </a:solidFill>
            </a:endParaRPr>
          </a:p>
          <a:p>
            <a:pPr indent="-355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●"/>
            </a:pPr>
            <a:r>
              <a:rPr lang="en" sz="2000">
                <a:solidFill>
                  <a:schemeClr val="dk1"/>
                </a:solidFill>
              </a:rPr>
              <a:t>Idea card is free form; helps you focus your tasks</a:t>
            </a:r>
            <a:endParaRPr sz="2000">
              <a:solidFill>
                <a:schemeClr val="dk1"/>
              </a:solidFill>
            </a:endParaRPr>
          </a:p>
          <a:p>
            <a:pPr indent="-355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●"/>
            </a:pPr>
            <a:r>
              <a:rPr lang="en" sz="2000" u="sng">
                <a:solidFill>
                  <a:schemeClr val="hlink"/>
                </a:solidFill>
                <a:hlinkClick r:id="rId3"/>
              </a:rPr>
              <a:t>https://youtu.be/8D72GBVBVe4</a:t>
            </a:r>
            <a:endParaRPr sz="2000">
              <a:solidFill>
                <a:schemeClr val="dk1"/>
              </a:solidFill>
            </a:endParaRPr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</a:rPr>
              <a:t>Add some (2-3) task cards for each idea</a:t>
            </a:r>
            <a:endParaRPr sz="2000">
              <a:solidFill>
                <a:schemeClr val="dk1"/>
              </a:solidFill>
            </a:endParaRPr>
          </a:p>
          <a:p>
            <a:pPr indent="-355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●"/>
            </a:pPr>
            <a:r>
              <a:rPr lang="en" sz="2000">
                <a:solidFill>
                  <a:schemeClr val="dk1"/>
                </a:solidFill>
              </a:rPr>
              <a:t>Task card must have a “definition of done”</a:t>
            </a:r>
            <a:endParaRPr sz="2000">
              <a:solidFill>
                <a:schemeClr val="dk1"/>
              </a:solidFill>
            </a:endParaRPr>
          </a:p>
          <a:p>
            <a:pPr indent="-355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●"/>
            </a:pPr>
            <a:r>
              <a:rPr lang="en" sz="2000" u="sng">
                <a:solidFill>
                  <a:schemeClr val="hlink"/>
                </a:solidFill>
                <a:hlinkClick r:id="rId4"/>
              </a:rPr>
              <a:t>https://youtu.be/frJoBaQqWmI</a:t>
            </a:r>
            <a:endParaRPr sz="20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</a:rPr>
              <a:t>Tips</a:t>
            </a:r>
            <a:endParaRPr sz="2000">
              <a:solidFill>
                <a:schemeClr val="dk1"/>
              </a:solidFill>
            </a:endParaRPr>
          </a:p>
          <a:p>
            <a:pPr indent="-355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●"/>
            </a:pPr>
            <a:r>
              <a:rPr lang="en" sz="2000">
                <a:solidFill>
                  <a:schemeClr val="dk1"/>
                </a:solidFill>
              </a:rPr>
              <a:t>Don’t try to </a:t>
            </a:r>
            <a:r>
              <a:rPr lang="en" sz="2000">
                <a:solidFill>
                  <a:schemeClr val="dk1"/>
                </a:solidFill>
              </a:rPr>
              <a:t>micromanage</a:t>
            </a:r>
            <a:r>
              <a:rPr lang="en" sz="2000">
                <a:solidFill>
                  <a:schemeClr val="dk1"/>
                </a:solidFill>
              </a:rPr>
              <a:t> with “Definition of Done” </a:t>
            </a:r>
            <a:endParaRPr sz="2000">
              <a:solidFill>
                <a:schemeClr val="dk1"/>
              </a:solidFill>
            </a:endParaRPr>
          </a:p>
          <a:p>
            <a:pPr indent="-355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●"/>
            </a:pPr>
            <a:r>
              <a:rPr lang="en" sz="2000">
                <a:solidFill>
                  <a:schemeClr val="dk1"/>
                </a:solidFill>
              </a:rPr>
              <a:t>Let whoever grabs a task card, decide how to get to “done”</a:t>
            </a:r>
            <a:endParaRPr sz="2000">
              <a:solidFill>
                <a:schemeClr val="dk1"/>
              </a:solidFill>
            </a:endParaRPr>
          </a:p>
        </p:txBody>
      </p:sp>
      <p:pic>
        <p:nvPicPr>
          <p:cNvPr id="158" name="Google Shape;158;p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032500" y="1457625"/>
            <a:ext cx="1912975" cy="19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1"/>
        </a:solidFill>
      </p:bgPr>
    </p:bg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2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solidFill>
            <a:srgbClr val="C9DAF8"/>
          </a:solidFill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Editing files in the</a:t>
            </a:r>
            <a:r>
              <a:rPr lang="en"/>
              <a:t> browser</a:t>
            </a:r>
            <a:endParaRPr/>
          </a:p>
        </p:txBody>
      </p:sp>
      <p:pic>
        <p:nvPicPr>
          <p:cNvPr id="168" name="Google Shape;168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96451" y="1781448"/>
            <a:ext cx="7456399" cy="3054650"/>
          </a:xfrm>
          <a:prstGeom prst="rect">
            <a:avLst/>
          </a:prstGeom>
          <a:noFill/>
          <a:ln>
            <a:noFill/>
          </a:ln>
        </p:spPr>
      </p:pic>
      <p:sp>
        <p:nvSpPr>
          <p:cNvPr id="169" name="Google Shape;169;p29"/>
          <p:cNvSpPr txBox="1"/>
          <p:nvPr/>
        </p:nvSpPr>
        <p:spPr>
          <a:xfrm>
            <a:off x="311700" y="1086975"/>
            <a:ext cx="80346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4"/>
              </a:rPr>
              <a:t>https://github.com/RWorkflow-Workshops/WSDS-StLouis</a:t>
            </a:r>
            <a:endParaRPr/>
          </a:p>
        </p:txBody>
      </p:sp>
      <p:sp>
        <p:nvSpPr>
          <p:cNvPr id="170" name="Google Shape;170;p29"/>
          <p:cNvSpPr/>
          <p:nvPr/>
        </p:nvSpPr>
        <p:spPr>
          <a:xfrm>
            <a:off x="1703300" y="2835100"/>
            <a:ext cx="1053300" cy="537900"/>
          </a:xfrm>
          <a:prstGeom prst="ellipse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3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solidFill>
            <a:srgbClr val="CFE2F3"/>
          </a:solidFill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Opening files in the browser</a:t>
            </a:r>
            <a:endParaRPr/>
          </a:p>
        </p:txBody>
      </p:sp>
      <p:sp>
        <p:nvSpPr>
          <p:cNvPr id="176" name="Google Shape;176;p30"/>
          <p:cNvSpPr txBox="1"/>
          <p:nvPr/>
        </p:nvSpPr>
        <p:spPr>
          <a:xfrm>
            <a:off x="311700" y="1086975"/>
            <a:ext cx="80346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https://github.com/RWorkflow-Workshops/WSDS-StLouis/tree/main/sandbox</a:t>
            </a:r>
            <a:endParaRPr/>
          </a:p>
        </p:txBody>
      </p:sp>
      <p:pic>
        <p:nvPicPr>
          <p:cNvPr id="177" name="Google Shape;177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1639575"/>
            <a:ext cx="7880826" cy="3351525"/>
          </a:xfrm>
          <a:prstGeom prst="rect">
            <a:avLst/>
          </a:prstGeom>
          <a:noFill/>
          <a:ln>
            <a:noFill/>
          </a:ln>
        </p:spPr>
      </p:pic>
      <p:sp>
        <p:nvSpPr>
          <p:cNvPr id="178" name="Google Shape;178;p30"/>
          <p:cNvSpPr/>
          <p:nvPr/>
        </p:nvSpPr>
        <p:spPr>
          <a:xfrm>
            <a:off x="1512800" y="1639575"/>
            <a:ext cx="1053300" cy="537900"/>
          </a:xfrm>
          <a:prstGeom prst="ellipse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9" name="Google Shape;179;p30"/>
          <p:cNvSpPr/>
          <p:nvPr/>
        </p:nvSpPr>
        <p:spPr>
          <a:xfrm>
            <a:off x="410150" y="3046388"/>
            <a:ext cx="1053300" cy="537900"/>
          </a:xfrm>
          <a:prstGeom prst="ellipse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0" name="Google Shape;180;p30"/>
          <p:cNvSpPr txBox="1"/>
          <p:nvPr/>
        </p:nvSpPr>
        <p:spPr>
          <a:xfrm>
            <a:off x="1636050" y="2947150"/>
            <a:ext cx="3709200" cy="4002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Double click the file with your name to open</a:t>
            </a: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3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solidFill>
            <a:srgbClr val="CFE2F3"/>
          </a:solidFill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Edit a file</a:t>
            </a:r>
            <a:endParaRPr/>
          </a:p>
        </p:txBody>
      </p:sp>
      <p:pic>
        <p:nvPicPr>
          <p:cNvPr id="186" name="Google Shape;186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2075" y="1125300"/>
            <a:ext cx="7499851" cy="3820977"/>
          </a:xfrm>
          <a:prstGeom prst="rect">
            <a:avLst/>
          </a:prstGeom>
          <a:noFill/>
          <a:ln>
            <a:noFill/>
          </a:ln>
        </p:spPr>
      </p:pic>
      <p:sp>
        <p:nvSpPr>
          <p:cNvPr id="187" name="Google Shape;187;p31"/>
          <p:cNvSpPr/>
          <p:nvPr/>
        </p:nvSpPr>
        <p:spPr>
          <a:xfrm>
            <a:off x="7003700" y="2132625"/>
            <a:ext cx="1053300" cy="537900"/>
          </a:xfrm>
          <a:prstGeom prst="ellipse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Google Shape;63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29000" y="-145113"/>
            <a:ext cx="9401999" cy="5288625"/>
          </a:xfrm>
          <a:prstGeom prst="rect">
            <a:avLst/>
          </a:prstGeom>
          <a:noFill/>
          <a:ln>
            <a:noFill/>
          </a:ln>
        </p:spPr>
      </p:pic>
      <p:sp>
        <p:nvSpPr>
          <p:cNvPr id="64" name="Google Shape;64;p14"/>
          <p:cNvSpPr txBox="1"/>
          <p:nvPr/>
        </p:nvSpPr>
        <p:spPr>
          <a:xfrm>
            <a:off x="6647950" y="4684050"/>
            <a:ext cx="21066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24292F"/>
                </a:solidFill>
                <a:highlight>
                  <a:srgbClr val="FFFFFF"/>
                </a:highlight>
              </a:rPr>
              <a:t>Artwork by @allison_horst</a:t>
            </a:r>
            <a:endParaRPr/>
          </a:p>
        </p:txBody>
      </p:sp>
      <p:sp>
        <p:nvSpPr>
          <p:cNvPr id="65" name="Google Shape;65;p14"/>
          <p:cNvSpPr txBox="1"/>
          <p:nvPr/>
        </p:nvSpPr>
        <p:spPr>
          <a:xfrm>
            <a:off x="2017050" y="1109400"/>
            <a:ext cx="4896900" cy="861900"/>
          </a:xfrm>
          <a:prstGeom prst="rect">
            <a:avLst/>
          </a:prstGeom>
          <a:solidFill>
            <a:srgbClr val="6AA84F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>
                <a:solidFill>
                  <a:schemeClr val="lt1"/>
                </a:solidFill>
              </a:rPr>
              <a:t>Using GitHub to Help a Team Tackle a Project Together</a:t>
            </a:r>
            <a:endParaRPr b="1" sz="22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3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93" name="Google Shape;193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8113" y="1177425"/>
            <a:ext cx="8327764" cy="3820974"/>
          </a:xfrm>
          <a:prstGeom prst="rect">
            <a:avLst/>
          </a:prstGeom>
          <a:noFill/>
          <a:ln>
            <a:noFill/>
          </a:ln>
        </p:spPr>
      </p:pic>
      <p:sp>
        <p:nvSpPr>
          <p:cNvPr id="194" name="Google Shape;194;p3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solidFill>
            <a:srgbClr val="CFE2F3"/>
          </a:solidFill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Edit a file: you can preview</a:t>
            </a:r>
            <a:endParaRPr/>
          </a:p>
        </p:txBody>
      </p:sp>
      <p:sp>
        <p:nvSpPr>
          <p:cNvPr id="195" name="Google Shape;195;p32"/>
          <p:cNvSpPr/>
          <p:nvPr/>
        </p:nvSpPr>
        <p:spPr>
          <a:xfrm>
            <a:off x="1252050" y="1480525"/>
            <a:ext cx="1053300" cy="537900"/>
          </a:xfrm>
          <a:prstGeom prst="ellipse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3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solidFill>
            <a:srgbClr val="CFE2F3"/>
          </a:solidFill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Commit your changes</a:t>
            </a:r>
            <a:endParaRPr/>
          </a:p>
        </p:txBody>
      </p:sp>
      <p:pic>
        <p:nvPicPr>
          <p:cNvPr id="201" name="Google Shape;201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1320300"/>
            <a:ext cx="8817801" cy="3446699"/>
          </a:xfrm>
          <a:prstGeom prst="rect">
            <a:avLst/>
          </a:prstGeom>
          <a:noFill/>
          <a:ln>
            <a:noFill/>
          </a:ln>
        </p:spPr>
      </p:pic>
      <p:sp>
        <p:nvSpPr>
          <p:cNvPr id="202" name="Google Shape;202;p33"/>
          <p:cNvSpPr/>
          <p:nvPr/>
        </p:nvSpPr>
        <p:spPr>
          <a:xfrm>
            <a:off x="661175" y="3847125"/>
            <a:ext cx="1669800" cy="572700"/>
          </a:xfrm>
          <a:prstGeom prst="ellipse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3" name="Google Shape;203;p33"/>
          <p:cNvSpPr txBox="1"/>
          <p:nvPr/>
        </p:nvSpPr>
        <p:spPr>
          <a:xfrm>
            <a:off x="2454075" y="1580050"/>
            <a:ext cx="3309000" cy="40020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Describe the change. Brief is fine</a:t>
            </a:r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3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solidFill>
            <a:srgbClr val="CFE2F3"/>
          </a:solidFill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Click on history to see all the changes</a:t>
            </a:r>
            <a:endParaRPr/>
          </a:p>
        </p:txBody>
      </p:sp>
      <p:pic>
        <p:nvPicPr>
          <p:cNvPr id="209" name="Google Shape;209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1953" y="1288676"/>
            <a:ext cx="7955323" cy="3197075"/>
          </a:xfrm>
          <a:prstGeom prst="rect">
            <a:avLst/>
          </a:prstGeom>
          <a:noFill/>
          <a:ln>
            <a:noFill/>
          </a:ln>
        </p:spPr>
      </p:pic>
      <p:sp>
        <p:nvSpPr>
          <p:cNvPr id="210" name="Google Shape;210;p34"/>
          <p:cNvSpPr/>
          <p:nvPr/>
        </p:nvSpPr>
        <p:spPr>
          <a:xfrm>
            <a:off x="7216625" y="1572325"/>
            <a:ext cx="1669800" cy="572700"/>
          </a:xfrm>
          <a:prstGeom prst="ellipse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" name="Google Shape;215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1075" y="1625050"/>
            <a:ext cx="7701856" cy="2693675"/>
          </a:xfrm>
          <a:prstGeom prst="rect">
            <a:avLst/>
          </a:prstGeom>
          <a:noFill/>
          <a:ln>
            <a:noFill/>
          </a:ln>
        </p:spPr>
      </p:pic>
      <p:sp>
        <p:nvSpPr>
          <p:cNvPr id="216" name="Google Shape;216;p3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solidFill>
            <a:srgbClr val="CFE2F3"/>
          </a:solidFill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Click on history to see all the changes</a:t>
            </a:r>
            <a:endParaRPr/>
          </a:p>
        </p:txBody>
      </p:sp>
      <p:sp>
        <p:nvSpPr>
          <p:cNvPr id="217" name="Google Shape;217;p35"/>
          <p:cNvSpPr/>
          <p:nvPr/>
        </p:nvSpPr>
        <p:spPr>
          <a:xfrm>
            <a:off x="795650" y="2435175"/>
            <a:ext cx="1669800" cy="572700"/>
          </a:xfrm>
          <a:prstGeom prst="ellipse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8" name="Google Shape;218;p35"/>
          <p:cNvSpPr txBox="1"/>
          <p:nvPr/>
        </p:nvSpPr>
        <p:spPr>
          <a:xfrm>
            <a:off x="1591225" y="1860200"/>
            <a:ext cx="2801400" cy="40020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Click here to see the change</a:t>
            </a:r>
            <a:endParaRPr/>
          </a:p>
        </p:txBody>
      </p:sp>
      <p:sp>
        <p:nvSpPr>
          <p:cNvPr id="219" name="Google Shape;219;p35"/>
          <p:cNvSpPr/>
          <p:nvPr/>
        </p:nvSpPr>
        <p:spPr>
          <a:xfrm>
            <a:off x="7563975" y="3125450"/>
            <a:ext cx="504300" cy="572700"/>
          </a:xfrm>
          <a:prstGeom prst="ellipse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0" name="Google Shape;220;p35"/>
          <p:cNvSpPr txBox="1"/>
          <p:nvPr/>
        </p:nvSpPr>
        <p:spPr>
          <a:xfrm>
            <a:off x="5266875" y="3816725"/>
            <a:ext cx="2801400" cy="61560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Click here to browse the files at that point in time</a:t>
            </a:r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2CC"/>
        </a:solidFill>
      </p:bgPr>
    </p:bg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36"/>
          <p:cNvSpPr txBox="1"/>
          <p:nvPr>
            <p:ph type="title"/>
          </p:nvPr>
        </p:nvSpPr>
        <p:spPr>
          <a:xfrm>
            <a:off x="3635700" y="1157150"/>
            <a:ext cx="1872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Em demos</a:t>
            </a:r>
            <a:endParaRPr/>
          </a:p>
        </p:txBody>
      </p:sp>
      <p:sp>
        <p:nvSpPr>
          <p:cNvPr id="226" name="Google Shape;226;p36"/>
          <p:cNvSpPr txBox="1"/>
          <p:nvPr>
            <p:ph type="title"/>
          </p:nvPr>
        </p:nvSpPr>
        <p:spPr>
          <a:xfrm>
            <a:off x="1291300" y="2101025"/>
            <a:ext cx="70164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-388620" lvl="0" marL="457200" rtl="0" algn="l">
              <a:spcBef>
                <a:spcPts val="0"/>
              </a:spcBef>
              <a:spcAft>
                <a:spcPts val="0"/>
              </a:spcAft>
              <a:buSzPct val="100000"/>
              <a:buAutoNum type="arabicPeriod"/>
            </a:pPr>
            <a:r>
              <a:rPr lang="en"/>
              <a:t>Navigate to the sandbox directory</a:t>
            </a:r>
            <a:endParaRPr/>
          </a:p>
          <a:p>
            <a:pPr indent="-388620" lvl="0" marL="457200" rtl="0" algn="l">
              <a:spcBef>
                <a:spcPts val="0"/>
              </a:spcBef>
              <a:spcAft>
                <a:spcPts val="0"/>
              </a:spcAft>
              <a:buSzPct val="100000"/>
              <a:buAutoNum type="arabicPeriod"/>
            </a:pPr>
            <a:r>
              <a:rPr lang="en"/>
              <a:t>Open her markdown file</a:t>
            </a:r>
            <a:endParaRPr/>
          </a:p>
          <a:p>
            <a:pPr indent="-388620" lvl="0" marL="457200" rtl="0" algn="l">
              <a:spcBef>
                <a:spcPts val="0"/>
              </a:spcBef>
              <a:spcAft>
                <a:spcPts val="0"/>
              </a:spcAft>
              <a:buSzPct val="100000"/>
              <a:buAutoNum type="arabicPeriod"/>
            </a:pPr>
            <a:r>
              <a:rPr lang="en"/>
              <a:t>Make some changes</a:t>
            </a:r>
            <a:endParaRPr/>
          </a:p>
          <a:p>
            <a:pPr indent="-388619" lvl="1" marL="914400" rtl="0" algn="l">
              <a:spcBef>
                <a:spcPts val="0"/>
              </a:spcBef>
              <a:spcAft>
                <a:spcPts val="0"/>
              </a:spcAft>
              <a:buSzPct val="100000"/>
              <a:buAutoNum type="alphaLcPeriod"/>
            </a:pPr>
            <a:r>
              <a:rPr lang="en"/>
              <a:t>Header</a:t>
            </a:r>
            <a:endParaRPr/>
          </a:p>
          <a:p>
            <a:pPr indent="-388619" lvl="1" marL="914400" rtl="0" algn="l">
              <a:spcBef>
                <a:spcPts val="0"/>
              </a:spcBef>
              <a:spcAft>
                <a:spcPts val="0"/>
              </a:spcAft>
              <a:buSzPct val="100000"/>
              <a:buAutoNum type="alphaLcPeriod"/>
            </a:pPr>
            <a:r>
              <a:rPr lang="en"/>
              <a:t>Text with a link</a:t>
            </a:r>
            <a:endParaRPr/>
          </a:p>
          <a:p>
            <a:pPr indent="-388619" lvl="1" marL="914400" rtl="0" algn="l">
              <a:spcBef>
                <a:spcPts val="0"/>
              </a:spcBef>
              <a:spcAft>
                <a:spcPts val="0"/>
              </a:spcAft>
              <a:buSzPct val="100000"/>
              <a:buAutoNum type="alphaLcPeriod"/>
            </a:pPr>
            <a:r>
              <a:rPr lang="en"/>
              <a:t>Add an image</a:t>
            </a:r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3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solidFill>
            <a:srgbClr val="B6D7A8"/>
          </a:solidFill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Individual</a:t>
            </a:r>
            <a:r>
              <a:rPr lang="en"/>
              <a:t> work 20 min: Edit your file in the sandbox</a:t>
            </a:r>
            <a:endParaRPr/>
          </a:p>
        </p:txBody>
      </p:sp>
      <p:sp>
        <p:nvSpPr>
          <p:cNvPr id="232" name="Google Shape;232;p37"/>
          <p:cNvSpPr txBox="1"/>
          <p:nvPr>
            <p:ph idx="1" type="body"/>
          </p:nvPr>
        </p:nvSpPr>
        <p:spPr>
          <a:xfrm>
            <a:off x="311700" y="1230650"/>
            <a:ext cx="4125000" cy="355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chemeClr val="dk1"/>
                </a:solidFill>
              </a:rPr>
              <a:t>Try</a:t>
            </a:r>
            <a:endParaRPr sz="2200">
              <a:solidFill>
                <a:schemeClr val="dk1"/>
              </a:solidFill>
            </a:endParaRPr>
          </a:p>
          <a:p>
            <a:pPr indent="-3683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Char char="●"/>
            </a:pPr>
            <a:r>
              <a:rPr lang="en" sz="2200">
                <a:solidFill>
                  <a:schemeClr val="dk1"/>
                </a:solidFill>
              </a:rPr>
              <a:t>Adding a header</a:t>
            </a:r>
            <a:endParaRPr sz="2200">
              <a:solidFill>
                <a:schemeClr val="dk1"/>
              </a:solidFill>
            </a:endParaRPr>
          </a:p>
          <a:p>
            <a:pPr indent="-3683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Char char="●"/>
            </a:pPr>
            <a:r>
              <a:rPr lang="en" sz="2200">
                <a:solidFill>
                  <a:schemeClr val="dk1"/>
                </a:solidFill>
              </a:rPr>
              <a:t>Adding a list</a:t>
            </a:r>
            <a:endParaRPr sz="2200">
              <a:solidFill>
                <a:schemeClr val="dk1"/>
              </a:solidFill>
            </a:endParaRPr>
          </a:p>
          <a:p>
            <a:pPr indent="-3683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Char char="●"/>
            </a:pPr>
            <a:r>
              <a:rPr lang="en" sz="2200">
                <a:solidFill>
                  <a:schemeClr val="dk1"/>
                </a:solidFill>
              </a:rPr>
              <a:t>Adding an image</a:t>
            </a:r>
            <a:endParaRPr sz="2200">
              <a:solidFill>
                <a:schemeClr val="dk1"/>
              </a:solidFill>
            </a:endParaRPr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chemeClr val="dk1"/>
                </a:solidFill>
              </a:rPr>
              <a:t>Make multiple commits</a:t>
            </a:r>
            <a:endParaRPr sz="2200">
              <a:solidFill>
                <a:schemeClr val="dk1"/>
              </a:solidFill>
            </a:endParaRPr>
          </a:p>
          <a:p>
            <a:pPr indent="-3683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Char char="●"/>
            </a:pPr>
            <a:r>
              <a:rPr lang="en" sz="2200">
                <a:solidFill>
                  <a:schemeClr val="dk1"/>
                </a:solidFill>
              </a:rPr>
              <a:t>Click the history and look at the history</a:t>
            </a:r>
            <a:endParaRPr sz="22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u="sng">
                <a:solidFill>
                  <a:schemeClr val="hlink"/>
                </a:solidFill>
                <a:hlinkClick r:id="rId3"/>
              </a:rPr>
              <a:t>https://youtu.be/Ly4hdNSBKkA</a:t>
            </a:r>
            <a:endParaRPr sz="2200">
              <a:solidFill>
                <a:schemeClr val="dk1"/>
              </a:solidFill>
            </a:endParaRPr>
          </a:p>
        </p:txBody>
      </p:sp>
      <p:sp>
        <p:nvSpPr>
          <p:cNvPr id="233" name="Google Shape;233;p37"/>
          <p:cNvSpPr txBox="1"/>
          <p:nvPr>
            <p:ph idx="1" type="body"/>
          </p:nvPr>
        </p:nvSpPr>
        <p:spPr>
          <a:xfrm>
            <a:off x="4699900" y="1147700"/>
            <a:ext cx="3890400" cy="355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u="sng">
                <a:solidFill>
                  <a:schemeClr val="hlink"/>
                </a:solidFill>
                <a:hlinkClick r:id="rId4"/>
              </a:rPr>
              <a:t>https://www.markdownguide.org/cheat-sheet/</a:t>
            </a:r>
            <a:endParaRPr sz="22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chemeClr val="dk1"/>
                </a:solidFill>
              </a:rPr>
              <a:t>Images</a:t>
            </a:r>
            <a:endParaRPr sz="2200">
              <a:solidFill>
                <a:schemeClr val="dk1"/>
              </a:solidFill>
            </a:endParaRPr>
          </a:p>
          <a:p>
            <a:pPr indent="-3683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Char char="●"/>
            </a:pPr>
            <a:r>
              <a:rPr lang="en" sz="2200">
                <a:solidFill>
                  <a:schemeClr val="dk1"/>
                </a:solidFill>
              </a:rPr>
              <a:t>You can right-click, copy image, and then paste</a:t>
            </a:r>
            <a:endParaRPr sz="2200">
              <a:solidFill>
                <a:schemeClr val="dk1"/>
              </a:solidFill>
            </a:endParaRPr>
          </a:p>
          <a:p>
            <a:pPr indent="-3683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Char char="●"/>
            </a:pPr>
            <a:r>
              <a:rPr lang="en" sz="2200">
                <a:solidFill>
                  <a:schemeClr val="dk1"/>
                </a:solidFill>
              </a:rPr>
              <a:t>On a Mac, Cmd-Shift-4 gets you a snip tool for copying screen snips</a:t>
            </a:r>
            <a:endParaRPr sz="22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1"/>
        </a:solidFill>
      </p:bgPr>
    </p:bg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2" name="Google Shape;242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18533" y="0"/>
            <a:ext cx="9414932" cy="5295900"/>
          </a:xfrm>
          <a:prstGeom prst="rect">
            <a:avLst/>
          </a:prstGeom>
          <a:noFill/>
          <a:ln>
            <a:noFill/>
          </a:ln>
        </p:spPr>
      </p:pic>
      <p:sp>
        <p:nvSpPr>
          <p:cNvPr id="243" name="Google Shape;243;p39"/>
          <p:cNvSpPr txBox="1"/>
          <p:nvPr/>
        </p:nvSpPr>
        <p:spPr>
          <a:xfrm>
            <a:off x="311700" y="549100"/>
            <a:ext cx="4896900" cy="631200"/>
          </a:xfrm>
          <a:prstGeom prst="rect">
            <a:avLst/>
          </a:prstGeom>
          <a:solidFill>
            <a:srgbClr val="6AA84F"/>
          </a:solidFill>
          <a:ln cap="flat" cmpd="sng" w="381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900">
                <a:solidFill>
                  <a:schemeClr val="lt1"/>
                </a:solidFill>
              </a:rPr>
              <a:t>Let’s Start Team Work!</a:t>
            </a:r>
            <a:endParaRPr b="1" sz="2900">
              <a:solidFill>
                <a:schemeClr val="lt1"/>
              </a:solidFill>
            </a:endParaRPr>
          </a:p>
        </p:txBody>
      </p:sp>
      <p:sp>
        <p:nvSpPr>
          <p:cNvPr id="244" name="Google Shape;244;p39"/>
          <p:cNvSpPr txBox="1"/>
          <p:nvPr/>
        </p:nvSpPr>
        <p:spPr>
          <a:xfrm>
            <a:off x="6771200" y="4703625"/>
            <a:ext cx="21066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24292F"/>
                </a:solidFill>
                <a:highlight>
                  <a:srgbClr val="FFFFFF"/>
                </a:highlight>
              </a:rPr>
              <a:t>Artwork by @allison_horst</a:t>
            </a:r>
            <a:endParaRPr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4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solidFill>
            <a:srgbClr val="C9DAF8"/>
          </a:solidFill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Goal is for the team to edit the one team markdown file</a:t>
            </a:r>
            <a:endParaRPr/>
          </a:p>
        </p:txBody>
      </p:sp>
      <p:sp>
        <p:nvSpPr>
          <p:cNvPr id="250" name="Google Shape;250;p40"/>
          <p:cNvSpPr txBox="1"/>
          <p:nvPr/>
        </p:nvSpPr>
        <p:spPr>
          <a:xfrm>
            <a:off x="311700" y="1086975"/>
            <a:ext cx="80346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https://github.com/RWorkflow-Workshops/WSDS-StLouis</a:t>
            </a:r>
            <a:endParaRPr/>
          </a:p>
        </p:txBody>
      </p:sp>
      <p:pic>
        <p:nvPicPr>
          <p:cNvPr id="251" name="Google Shape;251;p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5801" y="1624573"/>
            <a:ext cx="7456399" cy="3054650"/>
          </a:xfrm>
          <a:prstGeom prst="rect">
            <a:avLst/>
          </a:prstGeom>
          <a:noFill/>
          <a:ln>
            <a:noFill/>
          </a:ln>
        </p:spPr>
      </p:pic>
      <p:sp>
        <p:nvSpPr>
          <p:cNvPr id="252" name="Google Shape;252;p40"/>
          <p:cNvSpPr/>
          <p:nvPr/>
        </p:nvSpPr>
        <p:spPr>
          <a:xfrm>
            <a:off x="1211800" y="3453925"/>
            <a:ext cx="1053300" cy="537900"/>
          </a:xfrm>
          <a:prstGeom prst="ellipse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2CC"/>
        </a:solidFill>
      </p:bgPr>
    </p:bg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41"/>
          <p:cNvSpPr txBox="1"/>
          <p:nvPr>
            <p:ph type="title"/>
          </p:nvPr>
        </p:nvSpPr>
        <p:spPr>
          <a:xfrm>
            <a:off x="2341200" y="1730225"/>
            <a:ext cx="4461600" cy="195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Eli and </a:t>
            </a:r>
            <a:r>
              <a:rPr lang="en"/>
              <a:t>Em demo bad things happening if we both edit our team file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5"/>
          <p:cNvSpPr/>
          <p:nvPr/>
        </p:nvSpPr>
        <p:spPr>
          <a:xfrm>
            <a:off x="3137650" y="4280650"/>
            <a:ext cx="5849400" cy="8178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1" name="Google Shape;71;p15"/>
          <p:cNvSpPr txBox="1"/>
          <p:nvPr>
            <p:ph type="ctrTitle"/>
          </p:nvPr>
        </p:nvSpPr>
        <p:spPr>
          <a:xfrm>
            <a:off x="3316950" y="320475"/>
            <a:ext cx="5515500" cy="1362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180"/>
              <a:t>Scientists at NOAA Fisheries and m</a:t>
            </a:r>
            <a:r>
              <a:rPr lang="en" sz="2180"/>
              <a:t>entors in the NOAA Fisheries Openscapes program. We help scientists adopt Open Science workflows</a:t>
            </a:r>
            <a:endParaRPr sz="2180"/>
          </a:p>
        </p:txBody>
      </p:sp>
      <p:pic>
        <p:nvPicPr>
          <p:cNvPr id="72" name="Google Shape;72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71275" y="197225"/>
            <a:ext cx="1949056" cy="4838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18750" y="1753325"/>
            <a:ext cx="2668800" cy="1726500"/>
          </a:xfrm>
          <a:prstGeom prst="rect">
            <a:avLst/>
          </a:prstGeom>
          <a:noFill/>
          <a:ln>
            <a:noFill/>
          </a:ln>
        </p:spPr>
      </p:pic>
      <p:sp>
        <p:nvSpPr>
          <p:cNvPr id="74" name="Google Shape;74;p15"/>
          <p:cNvSpPr txBox="1"/>
          <p:nvPr/>
        </p:nvSpPr>
        <p:spPr>
          <a:xfrm>
            <a:off x="4653150" y="3428750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5"/>
              </a:rPr>
              <a:t>https://nmfs-openscapes.github.io/</a:t>
            </a:r>
            <a:endParaRPr/>
          </a:p>
        </p:txBody>
      </p:sp>
      <p:pic>
        <p:nvPicPr>
          <p:cNvPr id="75" name="Google Shape;75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244401" y="4393200"/>
            <a:ext cx="677650" cy="563300"/>
          </a:xfrm>
          <a:prstGeom prst="rect">
            <a:avLst/>
          </a:prstGeom>
          <a:noFill/>
          <a:ln>
            <a:noFill/>
          </a:ln>
        </p:spPr>
      </p:pic>
      <p:sp>
        <p:nvSpPr>
          <p:cNvPr id="76" name="Google Shape;76;p15"/>
          <p:cNvSpPr txBox="1"/>
          <p:nvPr/>
        </p:nvSpPr>
        <p:spPr>
          <a:xfrm>
            <a:off x="4011700" y="4381750"/>
            <a:ext cx="38433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7"/>
              </a:rPr>
              <a:t>https://github.com/EmilyMarkowitz-NOAA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accent5"/>
                </a:solidFill>
                <a:hlinkClick r:id="rId8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https://github.com/eeholmes</a:t>
            </a:r>
            <a:endParaRPr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4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solidFill>
            <a:srgbClr val="C9DAF8"/>
          </a:solidFill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is a branch?</a:t>
            </a:r>
            <a:endParaRPr/>
          </a:p>
        </p:txBody>
      </p:sp>
      <p:sp>
        <p:nvSpPr>
          <p:cNvPr id="263" name="Google Shape;263;p42"/>
          <p:cNvSpPr txBox="1"/>
          <p:nvPr/>
        </p:nvSpPr>
        <p:spPr>
          <a:xfrm>
            <a:off x="311700" y="1086975"/>
            <a:ext cx="80346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https://github.com/RWorkflow-Workshops/WSDS-StLouis</a:t>
            </a:r>
            <a:endParaRPr/>
          </a:p>
        </p:txBody>
      </p:sp>
      <p:pic>
        <p:nvPicPr>
          <p:cNvPr id="264" name="Google Shape;264;p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5801" y="1624573"/>
            <a:ext cx="7456399" cy="3054650"/>
          </a:xfrm>
          <a:prstGeom prst="rect">
            <a:avLst/>
          </a:prstGeom>
          <a:noFill/>
          <a:ln>
            <a:noFill/>
          </a:ln>
        </p:spPr>
      </p:pic>
      <p:sp>
        <p:nvSpPr>
          <p:cNvPr id="265" name="Google Shape;265;p42"/>
          <p:cNvSpPr/>
          <p:nvPr/>
        </p:nvSpPr>
        <p:spPr>
          <a:xfrm>
            <a:off x="1109375" y="2151575"/>
            <a:ext cx="1053300" cy="537900"/>
          </a:xfrm>
          <a:prstGeom prst="ellipse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4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solidFill>
            <a:srgbClr val="CFE2F3"/>
          </a:solidFill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Create a branch in the browser</a:t>
            </a:r>
            <a:endParaRPr/>
          </a:p>
        </p:txBody>
      </p:sp>
      <p:sp>
        <p:nvSpPr>
          <p:cNvPr id="271" name="Google Shape;271;p43"/>
          <p:cNvSpPr txBox="1"/>
          <p:nvPr/>
        </p:nvSpPr>
        <p:spPr>
          <a:xfrm>
            <a:off x="311700" y="1086975"/>
            <a:ext cx="80346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https://github.com/RWorkflow-Workshops/WSDS-StLouis</a:t>
            </a:r>
            <a:endParaRPr/>
          </a:p>
        </p:txBody>
      </p:sp>
      <p:sp>
        <p:nvSpPr>
          <p:cNvPr id="272" name="Google Shape;272;p43"/>
          <p:cNvSpPr txBox="1"/>
          <p:nvPr/>
        </p:nvSpPr>
        <p:spPr>
          <a:xfrm>
            <a:off x="201700" y="1882625"/>
            <a:ext cx="2801400" cy="61560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Click on “main” to get to branch controls</a:t>
            </a:r>
            <a:endParaRPr/>
          </a:p>
        </p:txBody>
      </p:sp>
      <p:pic>
        <p:nvPicPr>
          <p:cNvPr id="273" name="Google Shape;273;p4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88275" y="1639575"/>
            <a:ext cx="3568219" cy="3351525"/>
          </a:xfrm>
          <a:prstGeom prst="rect">
            <a:avLst/>
          </a:prstGeom>
          <a:noFill/>
          <a:ln>
            <a:noFill/>
          </a:ln>
        </p:spPr>
      </p:pic>
      <p:sp>
        <p:nvSpPr>
          <p:cNvPr id="274" name="Google Shape;274;p43"/>
          <p:cNvSpPr/>
          <p:nvPr/>
        </p:nvSpPr>
        <p:spPr>
          <a:xfrm>
            <a:off x="3238525" y="1725750"/>
            <a:ext cx="1232700" cy="537900"/>
          </a:xfrm>
          <a:prstGeom prst="ellipse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5" name="Google Shape;275;p43"/>
          <p:cNvSpPr/>
          <p:nvPr/>
        </p:nvSpPr>
        <p:spPr>
          <a:xfrm>
            <a:off x="4164125" y="4453200"/>
            <a:ext cx="1483800" cy="537900"/>
          </a:xfrm>
          <a:prstGeom prst="ellipse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6" name="Google Shape;276;p43"/>
          <p:cNvSpPr txBox="1"/>
          <p:nvPr/>
        </p:nvSpPr>
        <p:spPr>
          <a:xfrm>
            <a:off x="5845000" y="3984850"/>
            <a:ext cx="2801400" cy="83130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Click here to see all the branches and do things (like delete).</a:t>
            </a:r>
            <a:endParaRPr/>
          </a:p>
        </p:txBody>
      </p:sp>
      <p:sp>
        <p:nvSpPr>
          <p:cNvPr id="277" name="Google Shape;277;p43"/>
          <p:cNvSpPr/>
          <p:nvPr/>
        </p:nvSpPr>
        <p:spPr>
          <a:xfrm>
            <a:off x="3238525" y="3854800"/>
            <a:ext cx="1057800" cy="400200"/>
          </a:xfrm>
          <a:prstGeom prst="ellipse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8" name="Google Shape;278;p43"/>
          <p:cNvSpPr txBox="1"/>
          <p:nvPr/>
        </p:nvSpPr>
        <p:spPr>
          <a:xfrm>
            <a:off x="311700" y="3639250"/>
            <a:ext cx="2801400" cy="83130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Click on an existing branch to see the status of the repo on that branch</a:t>
            </a:r>
            <a:endParaRPr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4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solidFill>
            <a:srgbClr val="C9DAF8"/>
          </a:solidFill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ALWAYS be aware of what branch you are on</a:t>
            </a:r>
            <a:endParaRPr/>
          </a:p>
        </p:txBody>
      </p:sp>
      <p:pic>
        <p:nvPicPr>
          <p:cNvPr id="284" name="Google Shape;284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65400" y="1287475"/>
            <a:ext cx="6239933" cy="3351527"/>
          </a:xfrm>
          <a:prstGeom prst="rect">
            <a:avLst/>
          </a:prstGeom>
          <a:noFill/>
          <a:ln>
            <a:noFill/>
          </a:ln>
        </p:spPr>
      </p:pic>
      <p:sp>
        <p:nvSpPr>
          <p:cNvPr id="285" name="Google Shape;285;p44"/>
          <p:cNvSpPr/>
          <p:nvPr/>
        </p:nvSpPr>
        <p:spPr>
          <a:xfrm>
            <a:off x="1288650" y="1218225"/>
            <a:ext cx="2162400" cy="537900"/>
          </a:xfrm>
          <a:prstGeom prst="ellipse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2CC"/>
        </a:solidFill>
      </p:bgPr>
    </p:bg>
    <p:spTree>
      <p:nvGrpSpPr>
        <p:cNvPr id="289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45"/>
          <p:cNvSpPr txBox="1"/>
          <p:nvPr>
            <p:ph type="title"/>
          </p:nvPr>
        </p:nvSpPr>
        <p:spPr>
          <a:xfrm>
            <a:off x="1131625" y="1416325"/>
            <a:ext cx="70164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Em demos</a:t>
            </a:r>
            <a:endParaRPr/>
          </a:p>
        </p:txBody>
      </p:sp>
      <p:sp>
        <p:nvSpPr>
          <p:cNvPr id="291" name="Google Shape;291;p45"/>
          <p:cNvSpPr txBox="1"/>
          <p:nvPr>
            <p:ph type="title"/>
          </p:nvPr>
        </p:nvSpPr>
        <p:spPr>
          <a:xfrm>
            <a:off x="1298675" y="2285400"/>
            <a:ext cx="70164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-388620" lvl="0" marL="457200" rtl="0" algn="l">
              <a:spcBef>
                <a:spcPts val="0"/>
              </a:spcBef>
              <a:spcAft>
                <a:spcPts val="0"/>
              </a:spcAft>
              <a:buSzPct val="100000"/>
              <a:buAutoNum type="arabicPeriod"/>
            </a:pPr>
            <a:r>
              <a:rPr lang="en"/>
              <a:t>Make a branch FROM MAIN</a:t>
            </a:r>
            <a:endParaRPr/>
          </a:p>
          <a:p>
            <a:pPr indent="-388620" lvl="0" marL="457200" rtl="0" algn="l">
              <a:spcBef>
                <a:spcPts val="0"/>
              </a:spcBef>
              <a:spcAft>
                <a:spcPts val="0"/>
              </a:spcAft>
              <a:buSzPct val="100000"/>
              <a:buAutoNum type="arabicPeriod"/>
            </a:pPr>
            <a:r>
              <a:rPr lang="en"/>
              <a:t>Open the team markdown file</a:t>
            </a:r>
            <a:endParaRPr/>
          </a:p>
          <a:p>
            <a:pPr indent="-388620" lvl="0" marL="457200" rtl="0" algn="l">
              <a:spcBef>
                <a:spcPts val="0"/>
              </a:spcBef>
              <a:spcAft>
                <a:spcPts val="0"/>
              </a:spcAft>
              <a:buSzPct val="100000"/>
              <a:buAutoNum type="arabicPeriod"/>
            </a:pPr>
            <a:r>
              <a:rPr lang="en"/>
              <a:t>Double-check that you are on your branch</a:t>
            </a:r>
            <a:endParaRPr/>
          </a:p>
          <a:p>
            <a:pPr indent="-388620" lvl="0" marL="457200" rtl="0" algn="l">
              <a:spcBef>
                <a:spcPts val="0"/>
              </a:spcBef>
              <a:spcAft>
                <a:spcPts val="0"/>
              </a:spcAft>
              <a:buSzPct val="100000"/>
              <a:buAutoNum type="arabicPeriod"/>
            </a:pPr>
            <a:r>
              <a:rPr lang="en"/>
              <a:t>Edit the file and commit changes</a:t>
            </a:r>
            <a:endParaRPr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4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solidFill>
            <a:srgbClr val="B6D7A8"/>
          </a:solidFill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Team</a:t>
            </a:r>
            <a:r>
              <a:rPr lang="en"/>
              <a:t> work 30 min: Work on tasks on your project board</a:t>
            </a:r>
            <a:endParaRPr/>
          </a:p>
        </p:txBody>
      </p:sp>
      <p:sp>
        <p:nvSpPr>
          <p:cNvPr id="297" name="Google Shape;297;p46"/>
          <p:cNvSpPr txBox="1"/>
          <p:nvPr>
            <p:ph idx="1" type="body"/>
          </p:nvPr>
        </p:nvSpPr>
        <p:spPr>
          <a:xfrm>
            <a:off x="311700" y="1230650"/>
            <a:ext cx="4132500" cy="355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chemeClr val="dk1"/>
                </a:solidFill>
              </a:rPr>
              <a:t>Steps</a:t>
            </a:r>
            <a:endParaRPr sz="2200">
              <a:solidFill>
                <a:schemeClr val="dk1"/>
              </a:solidFill>
            </a:endParaRPr>
          </a:p>
          <a:p>
            <a:pPr indent="-3683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Char char="●"/>
            </a:pPr>
            <a:r>
              <a:rPr lang="en" sz="2200">
                <a:solidFill>
                  <a:schemeClr val="dk1"/>
                </a:solidFill>
              </a:rPr>
              <a:t>Make a branch FROM MAIN</a:t>
            </a:r>
            <a:endParaRPr sz="2200">
              <a:solidFill>
                <a:schemeClr val="dk1"/>
              </a:solidFill>
            </a:endParaRPr>
          </a:p>
          <a:p>
            <a:pPr indent="-3683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Char char="●"/>
            </a:pPr>
            <a:r>
              <a:rPr lang="en" sz="2200">
                <a:solidFill>
                  <a:schemeClr val="dk1"/>
                </a:solidFill>
              </a:rPr>
              <a:t>Switch to that branch</a:t>
            </a:r>
            <a:endParaRPr sz="2200">
              <a:solidFill>
                <a:schemeClr val="dk1"/>
              </a:solidFill>
            </a:endParaRPr>
          </a:p>
          <a:p>
            <a:pPr indent="-3683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Char char="●"/>
            </a:pPr>
            <a:r>
              <a:rPr lang="en" sz="2200">
                <a:solidFill>
                  <a:schemeClr val="dk1"/>
                </a:solidFill>
              </a:rPr>
              <a:t>Open your team’s md file</a:t>
            </a:r>
            <a:endParaRPr sz="2200">
              <a:solidFill>
                <a:schemeClr val="dk1"/>
              </a:solidFill>
            </a:endParaRPr>
          </a:p>
          <a:p>
            <a:pPr indent="-3683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Char char="●"/>
            </a:pPr>
            <a:r>
              <a:rPr lang="en" sz="2200">
                <a:solidFill>
                  <a:schemeClr val="dk1"/>
                </a:solidFill>
              </a:rPr>
              <a:t>Work on 2-3 tasks from your team task board</a:t>
            </a:r>
            <a:endParaRPr sz="2200">
              <a:solidFill>
                <a:schemeClr val="dk1"/>
              </a:solidFill>
            </a:endParaRPr>
          </a:p>
          <a:p>
            <a:pPr indent="-3683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Char char="●"/>
            </a:pPr>
            <a:r>
              <a:rPr lang="en" sz="2200">
                <a:solidFill>
                  <a:schemeClr val="dk1"/>
                </a:solidFill>
              </a:rPr>
              <a:t>Double-check that you are in your own branch</a:t>
            </a:r>
            <a:endParaRPr sz="22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u="sng">
                <a:solidFill>
                  <a:schemeClr val="hlink"/>
                </a:solidFill>
                <a:hlinkClick r:id="rId3"/>
              </a:rPr>
              <a:t>https://youtu.be/Wt59IDTnpHU</a:t>
            </a:r>
            <a:endParaRPr sz="2200">
              <a:solidFill>
                <a:schemeClr val="dk1"/>
              </a:solidFill>
            </a:endParaRPr>
          </a:p>
        </p:txBody>
      </p:sp>
      <p:pic>
        <p:nvPicPr>
          <p:cNvPr id="298" name="Google Shape;298;p4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95800" y="1640775"/>
            <a:ext cx="4343398" cy="2443176"/>
          </a:xfrm>
          <a:prstGeom prst="rect">
            <a:avLst/>
          </a:prstGeom>
          <a:noFill/>
          <a:ln>
            <a:noFill/>
          </a:ln>
        </p:spPr>
      </p:pic>
      <p:sp>
        <p:nvSpPr>
          <p:cNvPr id="299" name="Google Shape;299;p46"/>
          <p:cNvSpPr txBox="1"/>
          <p:nvPr/>
        </p:nvSpPr>
        <p:spPr>
          <a:xfrm>
            <a:off x="6708050" y="4126375"/>
            <a:ext cx="21312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24292F"/>
                </a:solidFill>
                <a:highlight>
                  <a:srgbClr val="FFFFFF"/>
                </a:highlight>
              </a:rPr>
              <a:t>Artwork by @allison_horst</a:t>
            </a:r>
            <a:endParaRPr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1"/>
        </a:solidFill>
      </p:bgPr>
    </p:bg>
    <p:spTree>
      <p:nvGrpSpPr>
        <p:cNvPr id="303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7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4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09" name="Google Shape;309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1125" y="1241377"/>
            <a:ext cx="8641174" cy="3128125"/>
          </a:xfrm>
          <a:prstGeom prst="rect">
            <a:avLst/>
          </a:prstGeom>
          <a:noFill/>
          <a:ln>
            <a:noFill/>
          </a:ln>
        </p:spPr>
      </p:pic>
      <p:sp>
        <p:nvSpPr>
          <p:cNvPr id="310" name="Google Shape;310;p48"/>
          <p:cNvSpPr txBox="1"/>
          <p:nvPr/>
        </p:nvSpPr>
        <p:spPr>
          <a:xfrm>
            <a:off x="6207597" y="4774210"/>
            <a:ext cx="29364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24292F"/>
                </a:solidFill>
                <a:highlight>
                  <a:srgbClr val="FFFFFF"/>
                </a:highlight>
              </a:rPr>
              <a:t>Artwork by @allison_horst</a:t>
            </a:r>
            <a:endParaRPr/>
          </a:p>
        </p:txBody>
      </p:sp>
      <p:sp>
        <p:nvSpPr>
          <p:cNvPr id="311" name="Google Shape;311;p4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solidFill>
            <a:srgbClr val="C9DAF8"/>
          </a:solidFill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Pull requests: merging your changes back into main</a:t>
            </a:r>
            <a:endParaRPr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5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4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solidFill>
            <a:srgbClr val="C9DAF8"/>
          </a:solidFill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Pull requests: merging your changes back into main</a:t>
            </a:r>
            <a:endParaRPr/>
          </a:p>
        </p:txBody>
      </p:sp>
      <p:pic>
        <p:nvPicPr>
          <p:cNvPr id="317" name="Google Shape;317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0451" y="1635498"/>
            <a:ext cx="7456399" cy="3054650"/>
          </a:xfrm>
          <a:prstGeom prst="rect">
            <a:avLst/>
          </a:prstGeom>
          <a:noFill/>
          <a:ln>
            <a:noFill/>
          </a:ln>
        </p:spPr>
      </p:pic>
      <p:sp>
        <p:nvSpPr>
          <p:cNvPr id="318" name="Google Shape;318;p49"/>
          <p:cNvSpPr/>
          <p:nvPr/>
        </p:nvSpPr>
        <p:spPr>
          <a:xfrm>
            <a:off x="1114600" y="2273025"/>
            <a:ext cx="1053300" cy="355200"/>
          </a:xfrm>
          <a:prstGeom prst="ellipse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9" name="Google Shape;319;p49"/>
          <p:cNvSpPr txBox="1"/>
          <p:nvPr/>
        </p:nvSpPr>
        <p:spPr>
          <a:xfrm>
            <a:off x="2767950" y="2776500"/>
            <a:ext cx="2801400" cy="83130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Although “Pull requests” looks like the obvious place, lets go to the “View all branches” page</a:t>
            </a:r>
            <a:endParaRPr/>
          </a:p>
        </p:txBody>
      </p:sp>
      <p:sp>
        <p:nvSpPr>
          <p:cNvPr id="320" name="Google Shape;320;p49"/>
          <p:cNvSpPr/>
          <p:nvPr/>
        </p:nvSpPr>
        <p:spPr>
          <a:xfrm rot="-9353599">
            <a:off x="2136970" y="2559606"/>
            <a:ext cx="556757" cy="227083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1" name="Google Shape;321;p49"/>
          <p:cNvSpPr/>
          <p:nvPr/>
        </p:nvSpPr>
        <p:spPr>
          <a:xfrm rot="8497769">
            <a:off x="1998224" y="1701611"/>
            <a:ext cx="556751" cy="227236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2" name="Google Shape;322;p49"/>
          <p:cNvSpPr txBox="1"/>
          <p:nvPr/>
        </p:nvSpPr>
        <p:spPr>
          <a:xfrm>
            <a:off x="2616975" y="1235300"/>
            <a:ext cx="2801400" cy="40020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Not here. We’ll look at this later.</a:t>
            </a:r>
            <a:endParaRPr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6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" name="Google Shape;327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5125" y="1774000"/>
            <a:ext cx="7887744" cy="2392374"/>
          </a:xfrm>
          <a:prstGeom prst="rect">
            <a:avLst/>
          </a:prstGeom>
          <a:noFill/>
          <a:ln>
            <a:noFill/>
          </a:ln>
        </p:spPr>
      </p:pic>
      <p:sp>
        <p:nvSpPr>
          <p:cNvPr id="328" name="Google Shape;328;p5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solidFill>
            <a:srgbClr val="CFE2F3"/>
          </a:solidFill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From ‘view all branches`</a:t>
            </a:r>
            <a:endParaRPr/>
          </a:p>
        </p:txBody>
      </p:sp>
      <p:sp>
        <p:nvSpPr>
          <p:cNvPr id="329" name="Google Shape;329;p50"/>
          <p:cNvSpPr txBox="1"/>
          <p:nvPr/>
        </p:nvSpPr>
        <p:spPr>
          <a:xfrm>
            <a:off x="2745425" y="4166375"/>
            <a:ext cx="2801400" cy="61560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This shows that I am ahead of main</a:t>
            </a:r>
            <a:endParaRPr/>
          </a:p>
        </p:txBody>
      </p:sp>
      <p:sp>
        <p:nvSpPr>
          <p:cNvPr id="330" name="Google Shape;330;p50"/>
          <p:cNvSpPr/>
          <p:nvPr/>
        </p:nvSpPr>
        <p:spPr>
          <a:xfrm>
            <a:off x="6364975" y="3316900"/>
            <a:ext cx="1232700" cy="537900"/>
          </a:xfrm>
          <a:prstGeom prst="ellipse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1" name="Google Shape;331;p50"/>
          <p:cNvSpPr txBox="1"/>
          <p:nvPr/>
        </p:nvSpPr>
        <p:spPr>
          <a:xfrm>
            <a:off x="6136375" y="2554707"/>
            <a:ext cx="2801400" cy="61560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Click here to make a pull request</a:t>
            </a:r>
            <a:endParaRPr/>
          </a:p>
        </p:txBody>
      </p:sp>
      <p:sp>
        <p:nvSpPr>
          <p:cNvPr id="332" name="Google Shape;332;p50"/>
          <p:cNvSpPr/>
          <p:nvPr/>
        </p:nvSpPr>
        <p:spPr>
          <a:xfrm>
            <a:off x="4961350" y="3446650"/>
            <a:ext cx="670200" cy="278400"/>
          </a:xfrm>
          <a:prstGeom prst="ellipse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6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" name="Google Shape;337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74625" y="1192525"/>
            <a:ext cx="6095165" cy="3820975"/>
          </a:xfrm>
          <a:prstGeom prst="rect">
            <a:avLst/>
          </a:prstGeom>
          <a:noFill/>
          <a:ln>
            <a:noFill/>
          </a:ln>
        </p:spPr>
      </p:pic>
      <p:sp>
        <p:nvSpPr>
          <p:cNvPr id="338" name="Google Shape;338;p5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solidFill>
            <a:srgbClr val="C9DAF8"/>
          </a:solidFill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Make the pull request</a:t>
            </a:r>
            <a:endParaRPr/>
          </a:p>
        </p:txBody>
      </p:sp>
      <p:sp>
        <p:nvSpPr>
          <p:cNvPr id="339" name="Google Shape;339;p51"/>
          <p:cNvSpPr/>
          <p:nvPr/>
        </p:nvSpPr>
        <p:spPr>
          <a:xfrm>
            <a:off x="3563525" y="1664250"/>
            <a:ext cx="1053300" cy="537900"/>
          </a:xfrm>
          <a:prstGeom prst="ellipse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0" name="Google Shape;340;p51"/>
          <p:cNvSpPr txBox="1"/>
          <p:nvPr/>
        </p:nvSpPr>
        <p:spPr>
          <a:xfrm>
            <a:off x="4768400" y="1264050"/>
            <a:ext cx="2801400" cy="40020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It’s OK if this says merge conflict.</a:t>
            </a:r>
            <a:endParaRPr/>
          </a:p>
        </p:txBody>
      </p:sp>
      <p:sp>
        <p:nvSpPr>
          <p:cNvPr id="341" name="Google Shape;341;p51"/>
          <p:cNvSpPr/>
          <p:nvPr/>
        </p:nvSpPr>
        <p:spPr>
          <a:xfrm>
            <a:off x="5839675" y="4183575"/>
            <a:ext cx="1674000" cy="615600"/>
          </a:xfrm>
          <a:prstGeom prst="ellipse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2" name="Google Shape;342;p51"/>
          <p:cNvSpPr txBox="1"/>
          <p:nvPr/>
        </p:nvSpPr>
        <p:spPr>
          <a:xfrm>
            <a:off x="5895700" y="3567975"/>
            <a:ext cx="2801400" cy="61560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All good? </a:t>
            </a:r>
            <a:r>
              <a:rPr lang="en"/>
              <a:t>Click here to make the pull request</a:t>
            </a:r>
            <a:endParaRPr/>
          </a:p>
        </p:txBody>
      </p:sp>
      <p:sp>
        <p:nvSpPr>
          <p:cNvPr id="343" name="Google Shape;343;p51"/>
          <p:cNvSpPr/>
          <p:nvPr/>
        </p:nvSpPr>
        <p:spPr>
          <a:xfrm>
            <a:off x="1799700" y="1744900"/>
            <a:ext cx="1819800" cy="400200"/>
          </a:xfrm>
          <a:prstGeom prst="ellipse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4" name="Google Shape;344;p51"/>
          <p:cNvSpPr txBox="1"/>
          <p:nvPr/>
        </p:nvSpPr>
        <p:spPr>
          <a:xfrm>
            <a:off x="811425" y="2145100"/>
            <a:ext cx="1234800" cy="61560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STOP. LOOK HERE!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Google Shape;81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52400" y="-8474"/>
            <a:ext cx="9845550" cy="5196799"/>
          </a:xfrm>
          <a:prstGeom prst="rect">
            <a:avLst/>
          </a:prstGeom>
          <a:noFill/>
          <a:ln>
            <a:noFill/>
          </a:ln>
        </p:spPr>
      </p:pic>
      <p:sp>
        <p:nvSpPr>
          <p:cNvPr id="82" name="Google Shape;82;p16"/>
          <p:cNvSpPr/>
          <p:nvPr/>
        </p:nvSpPr>
        <p:spPr>
          <a:xfrm>
            <a:off x="5793450" y="393625"/>
            <a:ext cx="3160200" cy="4392600"/>
          </a:xfrm>
          <a:prstGeom prst="flowChartAlternateProcess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21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GitHub Project Boards</a:t>
            </a:r>
            <a:endParaRPr b="1" i="1" sz="21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1" sz="21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21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Kanban task board</a:t>
            </a:r>
            <a:endParaRPr b="1" i="1" sz="21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1" sz="21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21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Editing markdown files</a:t>
            </a:r>
            <a:endParaRPr b="1" i="1" sz="21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1" sz="21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21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Branches</a:t>
            </a:r>
            <a:endParaRPr b="1" i="1" sz="21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1" sz="21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21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Pull Requests</a:t>
            </a:r>
            <a:endParaRPr/>
          </a:p>
        </p:txBody>
      </p:sp>
      <p:sp>
        <p:nvSpPr>
          <p:cNvPr id="83" name="Google Shape;83;p16"/>
          <p:cNvSpPr txBox="1"/>
          <p:nvPr/>
        </p:nvSpPr>
        <p:spPr>
          <a:xfrm>
            <a:off x="0" y="4628000"/>
            <a:ext cx="21066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24292F"/>
                </a:solidFill>
                <a:highlight>
                  <a:srgbClr val="FFFFFF"/>
                </a:highlight>
              </a:rPr>
              <a:t>Artwork by @allison_horst</a:t>
            </a:r>
            <a:endParaRPr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8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9" name="Google Shape;349;p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0125" y="515675"/>
            <a:ext cx="4442000" cy="4284924"/>
          </a:xfrm>
          <a:prstGeom prst="rect">
            <a:avLst/>
          </a:prstGeom>
          <a:noFill/>
          <a:ln>
            <a:noFill/>
          </a:ln>
        </p:spPr>
      </p:pic>
      <p:sp>
        <p:nvSpPr>
          <p:cNvPr id="350" name="Google Shape;350;p52"/>
          <p:cNvSpPr/>
          <p:nvPr/>
        </p:nvSpPr>
        <p:spPr>
          <a:xfrm>
            <a:off x="494475" y="3175075"/>
            <a:ext cx="1674000" cy="615600"/>
          </a:xfrm>
          <a:prstGeom prst="ellipse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1" name="Google Shape;351;p5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solidFill>
            <a:srgbClr val="C9DAF8"/>
          </a:solidFill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So many green buttons to click…</a:t>
            </a:r>
            <a:endParaRPr/>
          </a:p>
        </p:txBody>
      </p:sp>
      <p:pic>
        <p:nvPicPr>
          <p:cNvPr id="352" name="Google Shape;352;p5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04525" y="1170125"/>
            <a:ext cx="3987078" cy="3526374"/>
          </a:xfrm>
          <a:prstGeom prst="rect">
            <a:avLst/>
          </a:prstGeom>
          <a:noFill/>
          <a:ln>
            <a:noFill/>
          </a:ln>
        </p:spPr>
      </p:pic>
      <p:sp>
        <p:nvSpPr>
          <p:cNvPr id="353" name="Google Shape;353;p52"/>
          <p:cNvSpPr/>
          <p:nvPr/>
        </p:nvSpPr>
        <p:spPr>
          <a:xfrm>
            <a:off x="5050775" y="3652450"/>
            <a:ext cx="1674000" cy="615600"/>
          </a:xfrm>
          <a:prstGeom prst="ellipse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4" name="Google Shape;354;p52"/>
          <p:cNvSpPr/>
          <p:nvPr/>
        </p:nvSpPr>
        <p:spPr>
          <a:xfrm>
            <a:off x="3810000" y="2812675"/>
            <a:ext cx="1445700" cy="7731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0000FF"/>
          </a:solidFill>
          <a:ln cap="flat" cmpd="sng" w="38100">
            <a:solidFill>
              <a:srgbClr val="00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8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p53"/>
          <p:cNvSpPr txBox="1"/>
          <p:nvPr>
            <p:ph idx="1" type="body"/>
          </p:nvPr>
        </p:nvSpPr>
        <p:spPr>
          <a:xfrm>
            <a:off x="311700" y="1152475"/>
            <a:ext cx="3498300" cy="86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/>
              <a:t>Git needs your help to resolve the conflict</a:t>
            </a:r>
            <a:endParaRPr/>
          </a:p>
        </p:txBody>
      </p:sp>
      <p:pic>
        <p:nvPicPr>
          <p:cNvPr id="360" name="Google Shape;360;p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75650" y="1786750"/>
            <a:ext cx="3498300" cy="2157292"/>
          </a:xfrm>
          <a:prstGeom prst="rect">
            <a:avLst/>
          </a:prstGeom>
          <a:noFill/>
          <a:ln>
            <a:noFill/>
          </a:ln>
        </p:spPr>
      </p:pic>
      <p:sp>
        <p:nvSpPr>
          <p:cNvPr id="361" name="Google Shape;361;p5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solidFill>
            <a:srgbClr val="C9DAF8"/>
          </a:solidFill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Merge conflicts</a:t>
            </a:r>
            <a:endParaRPr/>
          </a:p>
        </p:txBody>
      </p:sp>
      <p:pic>
        <p:nvPicPr>
          <p:cNvPr id="362" name="Google Shape;362;p5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6175" y="2017076"/>
            <a:ext cx="4385976" cy="2870051"/>
          </a:xfrm>
          <a:prstGeom prst="rect">
            <a:avLst/>
          </a:prstGeom>
          <a:noFill/>
          <a:ln>
            <a:noFill/>
          </a:ln>
        </p:spPr>
      </p:pic>
      <p:sp>
        <p:nvSpPr>
          <p:cNvPr id="363" name="Google Shape;363;p53"/>
          <p:cNvSpPr/>
          <p:nvPr/>
        </p:nvSpPr>
        <p:spPr>
          <a:xfrm>
            <a:off x="1738325" y="2263950"/>
            <a:ext cx="1674000" cy="615600"/>
          </a:xfrm>
          <a:prstGeom prst="ellipse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4" name="Google Shape;364;p53"/>
          <p:cNvSpPr/>
          <p:nvPr/>
        </p:nvSpPr>
        <p:spPr>
          <a:xfrm>
            <a:off x="3358675" y="4041200"/>
            <a:ext cx="1674000" cy="615600"/>
          </a:xfrm>
          <a:prstGeom prst="ellipse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5" name="Google Shape;365;p53"/>
          <p:cNvSpPr txBox="1"/>
          <p:nvPr/>
        </p:nvSpPr>
        <p:spPr>
          <a:xfrm>
            <a:off x="5175650" y="4271525"/>
            <a:ext cx="2801400" cy="61560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Go ahead and create </a:t>
            </a:r>
            <a:r>
              <a:rPr lang="en"/>
              <a:t>the pull request</a:t>
            </a:r>
            <a:endParaRPr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9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5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71" name="Google Shape;371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68651" y="695575"/>
            <a:ext cx="5937602" cy="4369476"/>
          </a:xfrm>
          <a:prstGeom prst="rect">
            <a:avLst/>
          </a:prstGeom>
          <a:noFill/>
          <a:ln>
            <a:noFill/>
          </a:ln>
        </p:spPr>
      </p:pic>
      <p:sp>
        <p:nvSpPr>
          <p:cNvPr id="372" name="Google Shape;372;p5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solidFill>
            <a:srgbClr val="C9DAF8"/>
          </a:solidFill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Merge conflicts</a:t>
            </a:r>
            <a:endParaRPr/>
          </a:p>
        </p:txBody>
      </p:sp>
      <p:sp>
        <p:nvSpPr>
          <p:cNvPr id="373" name="Google Shape;373;p54"/>
          <p:cNvSpPr/>
          <p:nvPr/>
        </p:nvSpPr>
        <p:spPr>
          <a:xfrm>
            <a:off x="5739350" y="3447300"/>
            <a:ext cx="1674000" cy="615600"/>
          </a:xfrm>
          <a:prstGeom prst="ellipse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4" name="Google Shape;374;p54"/>
          <p:cNvSpPr txBox="1"/>
          <p:nvPr/>
        </p:nvSpPr>
        <p:spPr>
          <a:xfrm>
            <a:off x="6094525" y="4170675"/>
            <a:ext cx="2801400" cy="61560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Click here to tell Git how to resolve the conflicts</a:t>
            </a:r>
            <a:endParaRPr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8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9" name="Google Shape;379;p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7525" y="1062550"/>
            <a:ext cx="8654776" cy="3845626"/>
          </a:xfrm>
          <a:prstGeom prst="rect">
            <a:avLst/>
          </a:prstGeom>
          <a:noFill/>
          <a:ln>
            <a:noFill/>
          </a:ln>
        </p:spPr>
      </p:pic>
      <p:sp>
        <p:nvSpPr>
          <p:cNvPr id="380" name="Google Shape;380;p5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1" name="Google Shape;381;p5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solidFill>
            <a:srgbClr val="C9DAF8"/>
          </a:solidFill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Merge conflicts</a:t>
            </a:r>
            <a:endParaRPr/>
          </a:p>
        </p:txBody>
      </p:sp>
      <p:sp>
        <p:nvSpPr>
          <p:cNvPr id="382" name="Google Shape;382;p55"/>
          <p:cNvSpPr/>
          <p:nvPr/>
        </p:nvSpPr>
        <p:spPr>
          <a:xfrm>
            <a:off x="-76500" y="3107025"/>
            <a:ext cx="1674000" cy="615600"/>
          </a:xfrm>
          <a:prstGeom prst="ellipse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3" name="Google Shape;383;p55"/>
          <p:cNvSpPr txBox="1"/>
          <p:nvPr/>
        </p:nvSpPr>
        <p:spPr>
          <a:xfrm>
            <a:off x="1974263" y="2669100"/>
            <a:ext cx="2801400" cy="169320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This is where the conflict is. The &lt;&lt;&lt;&lt;&lt; and ===== just helps you find the areas that conflict. You’ll want to get rid of that.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Edit here and then click “Mark Resolved”</a:t>
            </a:r>
            <a:endParaRPr/>
          </a:p>
        </p:txBody>
      </p:sp>
      <p:sp>
        <p:nvSpPr>
          <p:cNvPr id="384" name="Google Shape;384;p55"/>
          <p:cNvSpPr/>
          <p:nvPr/>
        </p:nvSpPr>
        <p:spPr>
          <a:xfrm>
            <a:off x="7247650" y="1062550"/>
            <a:ext cx="1674000" cy="615600"/>
          </a:xfrm>
          <a:prstGeom prst="ellipse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8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p5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90" name="Google Shape;390;p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170125"/>
            <a:ext cx="8839204" cy="3297437"/>
          </a:xfrm>
          <a:prstGeom prst="rect">
            <a:avLst/>
          </a:prstGeom>
          <a:noFill/>
          <a:ln>
            <a:noFill/>
          </a:ln>
        </p:spPr>
      </p:pic>
      <p:sp>
        <p:nvSpPr>
          <p:cNvPr id="391" name="Google Shape;391;p5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solidFill>
            <a:srgbClr val="C9DAF8"/>
          </a:solidFill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Merge conflicts</a:t>
            </a:r>
            <a:endParaRPr/>
          </a:p>
        </p:txBody>
      </p:sp>
      <p:sp>
        <p:nvSpPr>
          <p:cNvPr id="392" name="Google Shape;392;p56"/>
          <p:cNvSpPr/>
          <p:nvPr/>
        </p:nvSpPr>
        <p:spPr>
          <a:xfrm>
            <a:off x="7527800" y="1107375"/>
            <a:ext cx="1674000" cy="615600"/>
          </a:xfrm>
          <a:prstGeom prst="ellipse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2CC"/>
        </a:solidFill>
      </p:bgPr>
    </p:bg>
    <p:spTree>
      <p:nvGrpSpPr>
        <p:cNvPr id="396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57"/>
          <p:cNvSpPr txBox="1"/>
          <p:nvPr>
            <p:ph type="title"/>
          </p:nvPr>
        </p:nvSpPr>
        <p:spPr>
          <a:xfrm>
            <a:off x="2739900" y="1260400"/>
            <a:ext cx="36642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Eli and </a:t>
            </a:r>
            <a:r>
              <a:rPr lang="en"/>
              <a:t>Em demo</a:t>
            </a:r>
            <a:endParaRPr/>
          </a:p>
        </p:txBody>
      </p:sp>
      <p:sp>
        <p:nvSpPr>
          <p:cNvPr id="398" name="Google Shape;398;p57"/>
          <p:cNvSpPr txBox="1"/>
          <p:nvPr>
            <p:ph type="title"/>
          </p:nvPr>
        </p:nvSpPr>
        <p:spPr>
          <a:xfrm>
            <a:off x="1291300" y="1999050"/>
            <a:ext cx="70164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-388620" lvl="0" marL="457200" rtl="0" algn="l">
              <a:spcBef>
                <a:spcPts val="0"/>
              </a:spcBef>
              <a:spcAft>
                <a:spcPts val="0"/>
              </a:spcAft>
              <a:buSzPct val="100000"/>
              <a:buAutoNum type="arabicPeriod"/>
            </a:pPr>
            <a:r>
              <a:rPr lang="en"/>
              <a:t>Eli makes a pull request and merges</a:t>
            </a:r>
            <a:endParaRPr/>
          </a:p>
          <a:p>
            <a:pPr indent="-388620" lvl="0" marL="457200" rtl="0" algn="l">
              <a:spcBef>
                <a:spcPts val="0"/>
              </a:spcBef>
              <a:spcAft>
                <a:spcPts val="0"/>
              </a:spcAft>
              <a:buSzPct val="100000"/>
              <a:buAutoNum type="arabicPeriod"/>
            </a:pPr>
            <a:r>
              <a:rPr lang="en"/>
              <a:t>Em makes a pull request, gets merge conflict</a:t>
            </a:r>
            <a:endParaRPr/>
          </a:p>
          <a:p>
            <a:pPr indent="-388620" lvl="0" marL="457200" rtl="0" algn="l">
              <a:spcBef>
                <a:spcPts val="0"/>
              </a:spcBef>
              <a:spcAft>
                <a:spcPts val="0"/>
              </a:spcAft>
              <a:buSzPct val="100000"/>
              <a:buAutoNum type="arabicPeriod"/>
            </a:pPr>
            <a:r>
              <a:rPr lang="en"/>
              <a:t>Em resolves the merge conflict and merges</a:t>
            </a:r>
            <a:endParaRPr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2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3" name="Google Shape;403;p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42725" y="1640600"/>
            <a:ext cx="5074451" cy="1691475"/>
          </a:xfrm>
          <a:prstGeom prst="rect">
            <a:avLst/>
          </a:prstGeom>
          <a:noFill/>
          <a:ln>
            <a:noFill/>
          </a:ln>
        </p:spPr>
      </p:pic>
      <p:sp>
        <p:nvSpPr>
          <p:cNvPr id="404" name="Google Shape;404;p5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solidFill>
            <a:srgbClr val="B6D7A8"/>
          </a:solidFill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Team work 30 min: Pull requests</a:t>
            </a:r>
            <a:endParaRPr/>
          </a:p>
        </p:txBody>
      </p:sp>
      <p:sp>
        <p:nvSpPr>
          <p:cNvPr id="405" name="Google Shape;405;p58"/>
          <p:cNvSpPr txBox="1"/>
          <p:nvPr>
            <p:ph idx="1" type="body"/>
          </p:nvPr>
        </p:nvSpPr>
        <p:spPr>
          <a:xfrm>
            <a:off x="311700" y="1083175"/>
            <a:ext cx="4147200" cy="355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chemeClr val="dk1"/>
                </a:solidFill>
              </a:rPr>
              <a:t>Steps</a:t>
            </a:r>
            <a:endParaRPr sz="2200">
              <a:solidFill>
                <a:schemeClr val="dk1"/>
              </a:solidFill>
            </a:endParaRPr>
          </a:p>
          <a:p>
            <a:pPr indent="-3683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Char char="●"/>
            </a:pPr>
            <a:r>
              <a:rPr lang="en" sz="2200">
                <a:solidFill>
                  <a:schemeClr val="dk1"/>
                </a:solidFill>
              </a:rPr>
              <a:t>Add each pull request to the task board</a:t>
            </a:r>
            <a:endParaRPr sz="2200">
              <a:solidFill>
                <a:schemeClr val="dk1"/>
              </a:solidFill>
            </a:endParaRPr>
          </a:p>
          <a:p>
            <a:pPr indent="-3683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Char char="●"/>
            </a:pPr>
            <a:r>
              <a:rPr lang="en" sz="2200">
                <a:solidFill>
                  <a:schemeClr val="dk1"/>
                </a:solidFill>
              </a:rPr>
              <a:t>One at a time, do your pull requests.</a:t>
            </a:r>
            <a:endParaRPr sz="2200">
              <a:solidFill>
                <a:schemeClr val="dk1"/>
              </a:solidFill>
            </a:endParaRPr>
          </a:p>
          <a:p>
            <a:pPr indent="-3683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Char char="●"/>
            </a:pPr>
            <a:r>
              <a:rPr lang="en" sz="2200">
                <a:solidFill>
                  <a:schemeClr val="dk1"/>
                </a:solidFill>
              </a:rPr>
              <a:t>Move the task cards to done as you do each one</a:t>
            </a:r>
            <a:endParaRPr sz="2200">
              <a:solidFill>
                <a:schemeClr val="dk1"/>
              </a:solidFill>
            </a:endParaRPr>
          </a:p>
          <a:p>
            <a:pPr indent="-3683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Char char="●"/>
            </a:pPr>
            <a:r>
              <a:rPr lang="en" sz="2200">
                <a:solidFill>
                  <a:schemeClr val="dk1"/>
                </a:solidFill>
              </a:rPr>
              <a:t>Work together to help each other</a:t>
            </a:r>
            <a:endParaRPr sz="22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u="sng">
                <a:solidFill>
                  <a:schemeClr val="hlink"/>
                </a:solidFill>
                <a:hlinkClick r:id="rId4"/>
              </a:rPr>
              <a:t>https://youtu.be/wmzjzuWhzq0</a:t>
            </a:r>
            <a:endParaRPr sz="2200">
              <a:solidFill>
                <a:schemeClr val="dk1"/>
              </a:solidFill>
            </a:endParaRPr>
          </a:p>
        </p:txBody>
      </p:sp>
      <p:sp>
        <p:nvSpPr>
          <p:cNvPr id="406" name="Google Shape;406;p58"/>
          <p:cNvSpPr txBox="1"/>
          <p:nvPr/>
        </p:nvSpPr>
        <p:spPr>
          <a:xfrm>
            <a:off x="6856750" y="3382300"/>
            <a:ext cx="21066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24292F"/>
                </a:solidFill>
                <a:highlight>
                  <a:srgbClr val="FFFFFF"/>
                </a:highlight>
              </a:rPr>
              <a:t>Artwork by @allison_horst</a:t>
            </a:r>
            <a:endParaRPr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1"/>
        </a:solidFill>
      </p:bgPr>
    </p:bg>
    <p:spTree>
      <p:nvGrpSpPr>
        <p:cNvPr id="410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4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5" name="Google Shape;415;p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1251250"/>
            <a:ext cx="8551377" cy="3141326"/>
          </a:xfrm>
          <a:prstGeom prst="rect">
            <a:avLst/>
          </a:prstGeom>
          <a:noFill/>
          <a:ln>
            <a:noFill/>
          </a:ln>
        </p:spPr>
      </p:pic>
      <p:sp>
        <p:nvSpPr>
          <p:cNvPr id="416" name="Google Shape;416;p6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solidFill>
            <a:srgbClr val="CFE2F3"/>
          </a:solidFill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After Em merges her branch, Eli’s branch is behind main</a:t>
            </a:r>
            <a:endParaRPr/>
          </a:p>
        </p:txBody>
      </p:sp>
      <p:sp>
        <p:nvSpPr>
          <p:cNvPr id="417" name="Google Shape;417;p60"/>
          <p:cNvSpPr txBox="1"/>
          <p:nvPr/>
        </p:nvSpPr>
        <p:spPr>
          <a:xfrm>
            <a:off x="2347250" y="4062475"/>
            <a:ext cx="2801400" cy="83130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This shows that there are commits on main that I don’t have</a:t>
            </a:r>
            <a:endParaRPr/>
          </a:p>
        </p:txBody>
      </p:sp>
      <p:sp>
        <p:nvSpPr>
          <p:cNvPr id="418" name="Google Shape;418;p60"/>
          <p:cNvSpPr/>
          <p:nvPr/>
        </p:nvSpPr>
        <p:spPr>
          <a:xfrm>
            <a:off x="5204700" y="3723100"/>
            <a:ext cx="670200" cy="278400"/>
          </a:xfrm>
          <a:prstGeom prst="ellipse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9" name="Google Shape;419;p60"/>
          <p:cNvSpPr txBox="1"/>
          <p:nvPr/>
        </p:nvSpPr>
        <p:spPr>
          <a:xfrm>
            <a:off x="5464075" y="4062475"/>
            <a:ext cx="2801400" cy="61560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 need to do something about this before I start working again.</a:t>
            </a:r>
            <a:endParaRPr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3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p6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25" name="Google Shape;425;p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17550" y="1214375"/>
            <a:ext cx="6810890" cy="3820976"/>
          </a:xfrm>
          <a:prstGeom prst="rect">
            <a:avLst/>
          </a:prstGeom>
          <a:noFill/>
          <a:ln>
            <a:noFill/>
          </a:ln>
        </p:spPr>
      </p:pic>
      <p:sp>
        <p:nvSpPr>
          <p:cNvPr id="426" name="Google Shape;426;p6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solidFill>
            <a:srgbClr val="CFE2F3"/>
          </a:solidFill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We can also see this if I am on my branch</a:t>
            </a:r>
            <a:endParaRPr/>
          </a:p>
        </p:txBody>
      </p:sp>
      <p:sp>
        <p:nvSpPr>
          <p:cNvPr id="427" name="Google Shape;427;p61"/>
          <p:cNvSpPr/>
          <p:nvPr/>
        </p:nvSpPr>
        <p:spPr>
          <a:xfrm>
            <a:off x="1414350" y="1297000"/>
            <a:ext cx="861900" cy="431100"/>
          </a:xfrm>
          <a:prstGeom prst="ellipse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8" name="Google Shape;428;p61"/>
          <p:cNvSpPr/>
          <p:nvPr/>
        </p:nvSpPr>
        <p:spPr>
          <a:xfrm>
            <a:off x="2178800" y="1692750"/>
            <a:ext cx="1572300" cy="431100"/>
          </a:xfrm>
          <a:prstGeom prst="ellipse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9" name="Google Shape;429;p61"/>
          <p:cNvSpPr txBox="1"/>
          <p:nvPr/>
        </p:nvSpPr>
        <p:spPr>
          <a:xfrm>
            <a:off x="3827025" y="1692750"/>
            <a:ext cx="2801400" cy="61560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Click here to see what is on main and start a pull request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Schedule</a:t>
            </a:r>
            <a:endParaRPr/>
          </a:p>
        </p:txBody>
      </p:sp>
      <p:sp>
        <p:nvSpPr>
          <p:cNvPr id="89" name="Google Shape;89;p17"/>
          <p:cNvSpPr txBox="1"/>
          <p:nvPr>
            <p:ph idx="1" type="body"/>
          </p:nvPr>
        </p:nvSpPr>
        <p:spPr>
          <a:xfrm>
            <a:off x="311700" y="1159800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8:15-10:45am </a:t>
            </a:r>
            <a:endParaRPr/>
          </a:p>
          <a:p>
            <a:pPr indent="-342900" lvl="0" marL="457200" rtl="0" algn="l">
              <a:spcBef>
                <a:spcPts val="120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15-30 minute lectures and demos followed by 20-30 minute </a:t>
            </a:r>
            <a:r>
              <a:rPr lang="en"/>
              <a:t>teamwork</a:t>
            </a:r>
            <a:r>
              <a:rPr lang="en"/>
              <a:t> time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10:45-11am Break with snacks provided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11-12pm Lectures and team work time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3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p6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35" name="Google Shape;435;p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8500" y="1192250"/>
            <a:ext cx="8211292" cy="3820977"/>
          </a:xfrm>
          <a:prstGeom prst="rect">
            <a:avLst/>
          </a:prstGeom>
          <a:noFill/>
          <a:ln>
            <a:noFill/>
          </a:ln>
        </p:spPr>
      </p:pic>
      <p:sp>
        <p:nvSpPr>
          <p:cNvPr id="436" name="Google Shape;436;p6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solidFill>
            <a:srgbClr val="CFE2F3"/>
          </a:solidFill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Do a pull request to merge main into your branch</a:t>
            </a:r>
            <a:endParaRPr/>
          </a:p>
        </p:txBody>
      </p:sp>
      <p:sp>
        <p:nvSpPr>
          <p:cNvPr id="437" name="Google Shape;437;p62"/>
          <p:cNvSpPr/>
          <p:nvPr/>
        </p:nvSpPr>
        <p:spPr>
          <a:xfrm>
            <a:off x="690725" y="1745875"/>
            <a:ext cx="2020500" cy="431100"/>
          </a:xfrm>
          <a:prstGeom prst="ellipse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8" name="Google Shape;438;p62"/>
          <p:cNvSpPr/>
          <p:nvPr/>
        </p:nvSpPr>
        <p:spPr>
          <a:xfrm>
            <a:off x="6432750" y="2140650"/>
            <a:ext cx="2020500" cy="494400"/>
          </a:xfrm>
          <a:prstGeom prst="ellipse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9" name="Google Shape;439;p62"/>
          <p:cNvSpPr txBox="1"/>
          <p:nvPr/>
        </p:nvSpPr>
        <p:spPr>
          <a:xfrm>
            <a:off x="6374150" y="1670600"/>
            <a:ext cx="1926600" cy="40020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Click here and merge</a:t>
            </a:r>
            <a:endParaRPr/>
          </a:p>
        </p:txBody>
      </p:sp>
      <p:sp>
        <p:nvSpPr>
          <p:cNvPr id="440" name="Google Shape;440;p62"/>
          <p:cNvSpPr txBox="1"/>
          <p:nvPr/>
        </p:nvSpPr>
        <p:spPr>
          <a:xfrm>
            <a:off x="2453150" y="4348325"/>
            <a:ext cx="4247400" cy="4002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lt1"/>
                </a:solidFill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https://youtu.be/OkDkmMLdBD4</a:t>
            </a:r>
            <a:endParaRPr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4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p6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6" name="Google Shape;446;p6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solidFill>
            <a:srgbClr val="CFE2F3"/>
          </a:solidFill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But the normal workflow is to delete your branch!</a:t>
            </a:r>
            <a:endParaRPr/>
          </a:p>
        </p:txBody>
      </p:sp>
      <p:pic>
        <p:nvPicPr>
          <p:cNvPr id="447" name="Google Shape;447;p6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87026" y="1310225"/>
            <a:ext cx="2157625" cy="2054875"/>
          </a:xfrm>
          <a:prstGeom prst="rect">
            <a:avLst/>
          </a:prstGeom>
          <a:noFill/>
          <a:ln>
            <a:noFill/>
          </a:ln>
        </p:spPr>
      </p:pic>
      <p:sp>
        <p:nvSpPr>
          <p:cNvPr id="448" name="Google Shape;448;p63"/>
          <p:cNvSpPr txBox="1"/>
          <p:nvPr/>
        </p:nvSpPr>
        <p:spPr>
          <a:xfrm>
            <a:off x="1283825" y="3578950"/>
            <a:ext cx="1764000" cy="61560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Delete my precious branch??</a:t>
            </a:r>
            <a:endParaRPr/>
          </a:p>
        </p:txBody>
      </p:sp>
      <p:sp>
        <p:nvSpPr>
          <p:cNvPr id="449" name="Google Shape;449;p63"/>
          <p:cNvSpPr txBox="1"/>
          <p:nvPr/>
        </p:nvSpPr>
        <p:spPr>
          <a:xfrm>
            <a:off x="4377800" y="1424050"/>
            <a:ext cx="4220400" cy="300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900">
                <a:solidFill>
                  <a:srgbClr val="FF0000"/>
                </a:solidFill>
              </a:rPr>
              <a:t>Yes! </a:t>
            </a:r>
            <a:endParaRPr sz="2900">
              <a:solidFill>
                <a:srgbClr val="FF0000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AutoNum type="arabicPeriod"/>
            </a:pPr>
            <a:r>
              <a:rPr lang="en" sz="2000">
                <a:solidFill>
                  <a:schemeClr val="dk1"/>
                </a:solidFill>
              </a:rPr>
              <a:t>Start task (grab a task card)</a:t>
            </a:r>
            <a:endParaRPr sz="2000">
              <a:solidFill>
                <a:schemeClr val="dk1"/>
              </a:solidFill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AutoNum type="arabicPeriod"/>
            </a:pPr>
            <a:r>
              <a:rPr lang="en" sz="2000">
                <a:solidFill>
                  <a:schemeClr val="dk1"/>
                </a:solidFill>
              </a:rPr>
              <a:t>Make branch</a:t>
            </a:r>
            <a:endParaRPr sz="2000">
              <a:solidFill>
                <a:schemeClr val="dk1"/>
              </a:solidFill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AutoNum type="arabicPeriod"/>
            </a:pPr>
            <a:r>
              <a:rPr lang="en" sz="2000">
                <a:solidFill>
                  <a:schemeClr val="dk1"/>
                </a:solidFill>
              </a:rPr>
              <a:t>Complete the task</a:t>
            </a:r>
            <a:endParaRPr sz="2000">
              <a:solidFill>
                <a:schemeClr val="dk1"/>
              </a:solidFill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AutoNum type="arabicPeriod"/>
            </a:pPr>
            <a:r>
              <a:rPr lang="en" sz="2000">
                <a:solidFill>
                  <a:schemeClr val="dk1"/>
                </a:solidFill>
              </a:rPr>
              <a:t>Merge work into main with pull request</a:t>
            </a:r>
            <a:endParaRPr sz="2000">
              <a:solidFill>
                <a:schemeClr val="dk1"/>
              </a:solidFill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AutoNum type="arabicPeriod"/>
            </a:pPr>
            <a:r>
              <a:rPr lang="en" sz="2000">
                <a:solidFill>
                  <a:schemeClr val="dk1"/>
                </a:solidFill>
              </a:rPr>
              <a:t>Delete branch</a:t>
            </a:r>
            <a:endParaRPr sz="2000">
              <a:solidFill>
                <a:schemeClr val="dk1"/>
              </a:solidFill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AutoNum type="arabicPeriod"/>
            </a:pPr>
            <a:r>
              <a:rPr lang="en" sz="2000">
                <a:solidFill>
                  <a:schemeClr val="dk1"/>
                </a:solidFill>
              </a:rPr>
              <a:t>Move task card to done column</a:t>
            </a:r>
            <a:endParaRPr sz="2000"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3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p6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55" name="Google Shape;455;p6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11951" y="1266025"/>
            <a:ext cx="4487726" cy="3281400"/>
          </a:xfrm>
          <a:prstGeom prst="rect">
            <a:avLst/>
          </a:prstGeom>
          <a:noFill/>
          <a:ln>
            <a:noFill/>
          </a:ln>
        </p:spPr>
      </p:pic>
      <p:sp>
        <p:nvSpPr>
          <p:cNvPr id="456" name="Google Shape;456;p6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solidFill>
            <a:srgbClr val="CFE2F3"/>
          </a:solidFill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But the normal workflow is to delete your branch!</a:t>
            </a:r>
            <a:endParaRPr/>
          </a:p>
        </p:txBody>
      </p:sp>
      <p:pic>
        <p:nvPicPr>
          <p:cNvPr id="457" name="Google Shape;457;p6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3900" y="1266027"/>
            <a:ext cx="3752674" cy="3319049"/>
          </a:xfrm>
          <a:prstGeom prst="rect">
            <a:avLst/>
          </a:prstGeom>
          <a:noFill/>
          <a:ln>
            <a:noFill/>
          </a:ln>
        </p:spPr>
      </p:pic>
      <p:sp>
        <p:nvSpPr>
          <p:cNvPr id="458" name="Google Shape;458;p64"/>
          <p:cNvSpPr/>
          <p:nvPr/>
        </p:nvSpPr>
        <p:spPr>
          <a:xfrm>
            <a:off x="444925" y="3620475"/>
            <a:ext cx="1329900" cy="494400"/>
          </a:xfrm>
          <a:prstGeom prst="ellipse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9" name="Google Shape;459;p64"/>
          <p:cNvSpPr/>
          <p:nvPr/>
        </p:nvSpPr>
        <p:spPr>
          <a:xfrm>
            <a:off x="7708950" y="3480300"/>
            <a:ext cx="1256100" cy="494400"/>
          </a:xfrm>
          <a:prstGeom prst="ellipse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0" name="Google Shape;460;p64"/>
          <p:cNvSpPr/>
          <p:nvPr/>
        </p:nvSpPr>
        <p:spPr>
          <a:xfrm>
            <a:off x="3529775" y="2777625"/>
            <a:ext cx="1725600" cy="494400"/>
          </a:xfrm>
          <a:prstGeom prst="rightArrow">
            <a:avLst>
              <a:gd fmla="val 50000" name="adj1"/>
              <a:gd fmla="val 50000" name="adj2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Next page</a:t>
            </a:r>
            <a:endParaRPr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4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5" name="Google Shape;465;p6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1266000"/>
            <a:ext cx="8551377" cy="3141326"/>
          </a:xfrm>
          <a:prstGeom prst="rect">
            <a:avLst/>
          </a:prstGeom>
          <a:noFill/>
          <a:ln>
            <a:noFill/>
          </a:ln>
        </p:spPr>
      </p:pic>
      <p:sp>
        <p:nvSpPr>
          <p:cNvPr id="466" name="Google Shape;466;p6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7" name="Google Shape;467;p6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solidFill>
            <a:srgbClr val="CFE2F3"/>
          </a:solidFill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Or delete from “View all branches” page</a:t>
            </a:r>
            <a:endParaRPr/>
          </a:p>
        </p:txBody>
      </p:sp>
      <p:sp>
        <p:nvSpPr>
          <p:cNvPr id="468" name="Google Shape;468;p65"/>
          <p:cNvSpPr/>
          <p:nvPr/>
        </p:nvSpPr>
        <p:spPr>
          <a:xfrm>
            <a:off x="7533175" y="3657350"/>
            <a:ext cx="1329900" cy="494400"/>
          </a:xfrm>
          <a:prstGeom prst="ellipse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1"/>
        </a:solidFill>
      </p:bgPr>
    </p:bg>
    <p:spTree>
      <p:nvGrpSpPr>
        <p:cNvPr id="472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Google Shape;473;p66"/>
          <p:cNvSpPr txBox="1"/>
          <p:nvPr/>
        </p:nvSpPr>
        <p:spPr>
          <a:xfrm>
            <a:off x="2608025" y="2217175"/>
            <a:ext cx="4247400" cy="63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900">
                <a:solidFill>
                  <a:schemeClr val="lt1"/>
                </a:solidFill>
              </a:rPr>
              <a:t>DISCUSSION and Q&amp;A</a:t>
            </a:r>
            <a:endParaRPr b="1" sz="29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7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Google Shape;478;p6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9" name="Google Shape;479;p6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solidFill>
            <a:srgbClr val="CFE2F3"/>
          </a:solidFill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Next learning steps: GitHub Issues</a:t>
            </a:r>
            <a:endParaRPr/>
          </a:p>
        </p:txBody>
      </p:sp>
      <p:pic>
        <p:nvPicPr>
          <p:cNvPr id="480" name="Google Shape;480;p6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3176" y="1477098"/>
            <a:ext cx="7456399" cy="3054650"/>
          </a:xfrm>
          <a:prstGeom prst="rect">
            <a:avLst/>
          </a:prstGeom>
          <a:noFill/>
          <a:ln>
            <a:noFill/>
          </a:ln>
        </p:spPr>
      </p:pic>
      <p:sp>
        <p:nvSpPr>
          <p:cNvPr id="481" name="Google Shape;481;p67"/>
          <p:cNvSpPr/>
          <p:nvPr/>
        </p:nvSpPr>
        <p:spPr>
          <a:xfrm>
            <a:off x="769400" y="1658925"/>
            <a:ext cx="946200" cy="513900"/>
          </a:xfrm>
          <a:prstGeom prst="ellipse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5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Google Shape;486;p6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7" name="Google Shape;487;p6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solidFill>
            <a:srgbClr val="CFE2F3"/>
          </a:solidFill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Next learning steps: GitHub Issues</a:t>
            </a:r>
            <a:endParaRPr/>
          </a:p>
        </p:txBody>
      </p:sp>
      <p:pic>
        <p:nvPicPr>
          <p:cNvPr id="488" name="Google Shape;488;p6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1900" y="2657100"/>
            <a:ext cx="8839199" cy="2320856"/>
          </a:xfrm>
          <a:prstGeom prst="rect">
            <a:avLst/>
          </a:prstGeom>
          <a:noFill/>
          <a:ln>
            <a:noFill/>
          </a:ln>
        </p:spPr>
      </p:pic>
      <p:sp>
        <p:nvSpPr>
          <p:cNvPr id="489" name="Google Shape;489;p68"/>
          <p:cNvSpPr txBox="1"/>
          <p:nvPr>
            <p:ph idx="1" type="body"/>
          </p:nvPr>
        </p:nvSpPr>
        <p:spPr>
          <a:xfrm>
            <a:off x="311700" y="1152475"/>
            <a:ext cx="8520600" cy="215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000000"/>
                </a:solidFill>
              </a:rPr>
              <a:t>Every team uses issues.</a:t>
            </a:r>
            <a:endParaRPr sz="2200">
              <a:solidFill>
                <a:srgbClr val="000000"/>
              </a:solidFill>
            </a:endParaRPr>
          </a:p>
          <a:p>
            <a:pPr indent="-355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Char char="●"/>
            </a:pPr>
            <a:r>
              <a:rPr lang="en" sz="2000">
                <a:solidFill>
                  <a:srgbClr val="000000"/>
                </a:solidFill>
              </a:rPr>
              <a:t>allow a discussion</a:t>
            </a:r>
            <a:endParaRPr sz="2000">
              <a:solidFill>
                <a:srgbClr val="000000"/>
              </a:solidFill>
            </a:endParaRPr>
          </a:p>
          <a:p>
            <a:pPr indent="-355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Char char="●"/>
            </a:pPr>
            <a:r>
              <a:rPr lang="en" sz="2000">
                <a:solidFill>
                  <a:srgbClr val="000000"/>
                </a:solidFill>
              </a:rPr>
              <a:t>a record of any info needed to resolve that issue</a:t>
            </a:r>
            <a:endParaRPr sz="2000">
              <a:solidFill>
                <a:srgbClr val="000000"/>
              </a:solidFill>
            </a:endParaRPr>
          </a:p>
          <a:p>
            <a:pPr indent="-355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Char char="●"/>
            </a:pPr>
            <a:r>
              <a:rPr lang="en" sz="2000">
                <a:solidFill>
                  <a:srgbClr val="000000"/>
                </a:solidFill>
              </a:rPr>
              <a:t>documents how and when issue resolved</a:t>
            </a:r>
            <a:endParaRPr sz="200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3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Google Shape;494;p6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95" name="Google Shape;495;p6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79400" y="1533700"/>
            <a:ext cx="3664975" cy="3383650"/>
          </a:xfrm>
          <a:prstGeom prst="rect">
            <a:avLst/>
          </a:prstGeom>
          <a:noFill/>
          <a:ln>
            <a:noFill/>
          </a:ln>
        </p:spPr>
      </p:pic>
      <p:sp>
        <p:nvSpPr>
          <p:cNvPr id="496" name="Google Shape;496;p6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solidFill>
            <a:srgbClr val="CFE2F3"/>
          </a:solidFill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Next learning steps: GitHub Issues</a:t>
            </a:r>
            <a:endParaRPr/>
          </a:p>
        </p:txBody>
      </p:sp>
      <p:sp>
        <p:nvSpPr>
          <p:cNvPr id="497" name="Google Shape;497;p69"/>
          <p:cNvSpPr txBox="1"/>
          <p:nvPr>
            <p:ph idx="1" type="body"/>
          </p:nvPr>
        </p:nvSpPr>
        <p:spPr>
          <a:xfrm>
            <a:off x="311700" y="1122975"/>
            <a:ext cx="8520600" cy="215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000000"/>
                </a:solidFill>
              </a:rPr>
              <a:t>When you commit a change, type # in the description area to select an issue that the commit addresses.</a:t>
            </a:r>
            <a:endParaRPr sz="200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Google Shape;502;p7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503" name="Google Shape;503;p7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89825" y="1170125"/>
            <a:ext cx="7232307" cy="3820975"/>
          </a:xfrm>
          <a:prstGeom prst="rect">
            <a:avLst/>
          </a:prstGeom>
          <a:noFill/>
          <a:ln>
            <a:noFill/>
          </a:ln>
        </p:spPr>
      </p:pic>
      <p:sp>
        <p:nvSpPr>
          <p:cNvPr id="504" name="Google Shape;504;p7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solidFill>
            <a:srgbClr val="CFE2F3"/>
          </a:solidFill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Next learning steps: GitHub Issues with check boxes</a:t>
            </a:r>
            <a:endParaRPr/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8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Google Shape;509;p7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0" name="Google Shape;510;p71"/>
          <p:cNvSpPr txBox="1"/>
          <p:nvPr>
            <p:ph idx="1" type="body"/>
          </p:nvPr>
        </p:nvSpPr>
        <p:spPr>
          <a:xfrm>
            <a:off x="311700" y="1152475"/>
            <a:ext cx="8520600" cy="215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746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Char char="●"/>
            </a:pPr>
            <a:r>
              <a:rPr lang="en" sz="2300">
                <a:solidFill>
                  <a:srgbClr val="000000"/>
                </a:solidFill>
              </a:rPr>
              <a:t>Create GitHub issues</a:t>
            </a:r>
            <a:endParaRPr sz="2300">
              <a:solidFill>
                <a:srgbClr val="000000"/>
              </a:solidFill>
            </a:endParaRPr>
          </a:p>
          <a:p>
            <a:pPr indent="-3746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Char char="●"/>
            </a:pPr>
            <a:r>
              <a:rPr lang="en" sz="2300">
                <a:solidFill>
                  <a:srgbClr val="000000"/>
                </a:solidFill>
              </a:rPr>
              <a:t>Add them to your project board</a:t>
            </a:r>
            <a:endParaRPr sz="2300">
              <a:solidFill>
                <a:srgbClr val="000000"/>
              </a:solidFill>
            </a:endParaRPr>
          </a:p>
          <a:p>
            <a:pPr indent="-3746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Char char="●"/>
            </a:pPr>
            <a:r>
              <a:rPr lang="en" sz="2300">
                <a:solidFill>
                  <a:srgbClr val="000000"/>
                </a:solidFill>
              </a:rPr>
              <a:t>Watch them automatically move to done column on your board when you close them</a:t>
            </a:r>
            <a:endParaRPr sz="3000"/>
          </a:p>
        </p:txBody>
      </p:sp>
      <p:sp>
        <p:nvSpPr>
          <p:cNvPr id="511" name="Google Shape;511;p7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solidFill>
            <a:srgbClr val="CFE2F3"/>
          </a:solidFill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Next learning steps for GitHub Project Boards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Learning warm up! A game! </a:t>
            </a:r>
            <a:endParaRPr/>
          </a:p>
        </p:txBody>
      </p:sp>
      <p:pic>
        <p:nvPicPr>
          <p:cNvPr id="95" name="Google Shape;95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63750" y="927625"/>
            <a:ext cx="3716575" cy="3766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5" name="Shape 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Google Shape;516;p7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7" name="Google Shape;517;p7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u="sng">
                <a:solidFill>
                  <a:schemeClr val="hlink"/>
                </a:solidFill>
                <a:hlinkClick r:id="rId3"/>
              </a:rPr>
              <a:t>RWorkflow 2022 Workshops</a:t>
            </a:r>
            <a:r>
              <a:rPr lang="en"/>
              <a:t> (1 hr lectures)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Openscapes GitHub Clinics </a:t>
            </a:r>
            <a:endParaRPr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4"/>
              </a:rPr>
              <a:t>Part 1 Contributing from the browser</a:t>
            </a:r>
            <a:r>
              <a:rPr lang="en"/>
              <a:t>:</a:t>
            </a:r>
            <a:endParaRPr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5"/>
              </a:rPr>
              <a:t>Part 2 GitHub Projects</a:t>
            </a:r>
            <a:endParaRPr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8" name="Google Shape;518;p7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solidFill>
            <a:srgbClr val="CFE2F3"/>
          </a:solidFill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Some more material on these topics</a:t>
            </a:r>
            <a:endParaRPr/>
          </a:p>
        </p:txBody>
      </p:sp>
      <p:pic>
        <p:nvPicPr>
          <p:cNvPr id="519" name="Google Shape;519;p7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417575" y="1248700"/>
            <a:ext cx="3305801" cy="1554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9"/>
          <p:cNvSpPr txBox="1"/>
          <p:nvPr>
            <p:ph type="title"/>
          </p:nvPr>
        </p:nvSpPr>
        <p:spPr>
          <a:xfrm>
            <a:off x="311700" y="445025"/>
            <a:ext cx="8520600" cy="507600"/>
          </a:xfrm>
          <a:prstGeom prst="rect">
            <a:avLst/>
          </a:prstGeom>
          <a:solidFill>
            <a:srgbClr val="B6D7A8"/>
          </a:solidFill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1920"/>
              <a:t>Team</a:t>
            </a:r>
            <a:r>
              <a:rPr lang="en" sz="1920"/>
              <a:t> Activity: Draw a zoo or zoo exhibit</a:t>
            </a:r>
            <a:endParaRPr sz="2320"/>
          </a:p>
        </p:txBody>
      </p:sp>
      <p:pic>
        <p:nvPicPr>
          <p:cNvPr id="101" name="Google Shape;101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50800" y="1270100"/>
            <a:ext cx="4413176" cy="3530525"/>
          </a:xfrm>
          <a:prstGeom prst="rect">
            <a:avLst/>
          </a:prstGeom>
          <a:noFill/>
          <a:ln>
            <a:noFill/>
          </a:ln>
        </p:spPr>
      </p:pic>
      <p:sp>
        <p:nvSpPr>
          <p:cNvPr id="102" name="Google Shape;102;p19"/>
          <p:cNvSpPr txBox="1"/>
          <p:nvPr/>
        </p:nvSpPr>
        <p:spPr>
          <a:xfrm>
            <a:off x="6028800" y="1087000"/>
            <a:ext cx="2803500" cy="1773900"/>
          </a:xfrm>
          <a:prstGeom prst="rect">
            <a:avLst/>
          </a:prstGeom>
          <a:noFill/>
          <a:ln cap="flat" cmpd="sng" w="28575">
            <a:solidFill>
              <a:srgbClr val="00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320">
                <a:solidFill>
                  <a:schemeClr val="dk1"/>
                </a:solidFill>
              </a:rPr>
              <a:t>Use only post-it notes, blue tape, and sharpies for zoo elements</a:t>
            </a:r>
            <a:endParaRPr sz="1800">
              <a:solidFill>
                <a:schemeClr val="dk2"/>
              </a:solidFill>
            </a:endParaRPr>
          </a:p>
        </p:txBody>
      </p:sp>
      <p:pic>
        <p:nvPicPr>
          <p:cNvPr id="103" name="Google Shape;103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225675" y="2947150"/>
            <a:ext cx="1766751" cy="1172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896100" y="3563475"/>
            <a:ext cx="1252577" cy="627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2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Rules</a:t>
            </a:r>
            <a:endParaRPr/>
          </a:p>
        </p:txBody>
      </p:sp>
      <p:sp>
        <p:nvSpPr>
          <p:cNvPr id="110" name="Google Shape;110;p20"/>
          <p:cNvSpPr txBox="1"/>
          <p:nvPr>
            <p:ph idx="1" type="body"/>
          </p:nvPr>
        </p:nvSpPr>
        <p:spPr>
          <a:xfrm>
            <a:off x="4975400" y="369800"/>
            <a:ext cx="3856800" cy="4448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7592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20"/>
              <a:buChar char="●"/>
            </a:pPr>
            <a:r>
              <a:rPr lang="en" sz="2320">
                <a:solidFill>
                  <a:schemeClr val="dk1"/>
                </a:solidFill>
              </a:rPr>
              <a:t>You can talk to each other</a:t>
            </a:r>
            <a:endParaRPr sz="2320">
              <a:solidFill>
                <a:schemeClr val="dk1"/>
              </a:solidFill>
            </a:endParaRPr>
          </a:p>
          <a:p>
            <a:pPr indent="-37592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20"/>
              <a:buChar char="●"/>
            </a:pPr>
            <a:r>
              <a:rPr lang="en" sz="2320">
                <a:solidFill>
                  <a:schemeClr val="dk1"/>
                </a:solidFill>
              </a:rPr>
              <a:t>O</a:t>
            </a:r>
            <a:r>
              <a:rPr lang="en" sz="2320">
                <a:solidFill>
                  <a:schemeClr val="dk1"/>
                </a:solidFill>
              </a:rPr>
              <a:t>nly do tasks in the “to do” column</a:t>
            </a:r>
            <a:endParaRPr sz="2320">
              <a:solidFill>
                <a:schemeClr val="dk1"/>
              </a:solidFill>
            </a:endParaRPr>
          </a:p>
          <a:p>
            <a:pPr indent="-37592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20"/>
              <a:buChar char="●"/>
            </a:pPr>
            <a:r>
              <a:rPr lang="en" sz="2320">
                <a:solidFill>
                  <a:schemeClr val="dk1"/>
                </a:solidFill>
              </a:rPr>
              <a:t>Only do tasks written by someone else</a:t>
            </a:r>
            <a:endParaRPr sz="2320">
              <a:solidFill>
                <a:schemeClr val="dk1"/>
              </a:solidFill>
            </a:endParaRPr>
          </a:p>
          <a:p>
            <a:pPr indent="-37592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20"/>
              <a:buChar char="●"/>
            </a:pPr>
            <a:r>
              <a:rPr lang="en" sz="2320">
                <a:solidFill>
                  <a:schemeClr val="dk1"/>
                </a:solidFill>
              </a:rPr>
              <a:t>Everyone writes tasks</a:t>
            </a:r>
            <a:endParaRPr sz="2320">
              <a:solidFill>
                <a:schemeClr val="dk1"/>
              </a:solidFill>
            </a:endParaRPr>
          </a:p>
          <a:p>
            <a:pPr indent="-37592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20"/>
              <a:buChar char="●"/>
            </a:pPr>
            <a:r>
              <a:rPr lang="en" sz="2320">
                <a:solidFill>
                  <a:schemeClr val="dk1"/>
                </a:solidFill>
              </a:rPr>
              <a:t>One task at a time</a:t>
            </a:r>
            <a:endParaRPr sz="2320">
              <a:solidFill>
                <a:schemeClr val="dk1"/>
              </a:solidFill>
            </a:endParaRPr>
          </a:p>
          <a:p>
            <a:pPr indent="-37592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20"/>
              <a:buChar char="●"/>
            </a:pPr>
            <a:r>
              <a:rPr lang="en" sz="2320">
                <a:solidFill>
                  <a:schemeClr val="dk1"/>
                </a:solidFill>
              </a:rPr>
              <a:t>Move your task through the board</a:t>
            </a:r>
            <a:endParaRPr/>
          </a:p>
        </p:txBody>
      </p:sp>
      <p:pic>
        <p:nvPicPr>
          <p:cNvPr id="111" name="Google Shape;111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1291476"/>
            <a:ext cx="4500275" cy="24410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1"/>
        </a:solidFill>
      </p:bgPr>
    </p:bg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